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y="5143500" cx="9144000"/>
  <p:notesSz cx="6858000" cy="9144000"/>
  <p:embeddedFontLst>
    <p:embeddedFont>
      <p:font typeface="Raleway"/>
      <p:regular r:id="rId94"/>
      <p:bold r:id="rId95"/>
      <p:italic r:id="rId96"/>
      <p:boldItalic r:id="rId97"/>
    </p:embeddedFont>
    <p:embeddedFont>
      <p:font typeface="Nunito"/>
      <p:regular r:id="rId98"/>
      <p:bold r:id="rId99"/>
      <p:italic r:id="rId100"/>
      <p:boldItalic r:id="rId101"/>
    </p:embeddedFont>
    <p:embeddedFont>
      <p:font typeface="Lora"/>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5" Type="http://schemas.openxmlformats.org/officeDocument/2006/relationships/font" Target="fonts/Lora-boldItalic.fntdata"/><Relationship Id="rId104" Type="http://schemas.openxmlformats.org/officeDocument/2006/relationships/font" Target="fonts/Lora-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ora-bold.fntdata"/><Relationship Id="rId102" Type="http://schemas.openxmlformats.org/officeDocument/2006/relationships/font" Target="fonts/Lora-regular.fntdata"/><Relationship Id="rId101" Type="http://schemas.openxmlformats.org/officeDocument/2006/relationships/font" Target="fonts/Nunito-boldItalic.fntdata"/><Relationship Id="rId100" Type="http://schemas.openxmlformats.org/officeDocument/2006/relationships/font" Target="fonts/Nunito-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aleway-bold.fntdata"/><Relationship Id="rId94" Type="http://schemas.openxmlformats.org/officeDocument/2006/relationships/font" Target="fonts/Raleway-regular.fntdata"/><Relationship Id="rId97" Type="http://schemas.openxmlformats.org/officeDocument/2006/relationships/font" Target="fonts/Raleway-boldItalic.fntdata"/><Relationship Id="rId96" Type="http://schemas.openxmlformats.org/officeDocument/2006/relationships/font" Target="fonts/Raleway-italic.fntdata"/><Relationship Id="rId11" Type="http://schemas.openxmlformats.org/officeDocument/2006/relationships/slide" Target="slides/slide6.xml"/><Relationship Id="rId99" Type="http://schemas.openxmlformats.org/officeDocument/2006/relationships/font" Target="fonts/Nunito-bold.fntdata"/><Relationship Id="rId10" Type="http://schemas.openxmlformats.org/officeDocument/2006/relationships/slide" Target="slides/slide5.xml"/><Relationship Id="rId98" Type="http://schemas.openxmlformats.org/officeDocument/2006/relationships/font" Target="fonts/Nunito-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2b9d6ed5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2b9d6ed5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2b9d6ed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2b9d6ed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2b9d6ed5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2b9d6ed5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3719c5ac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3719c5ac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229624dd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229624dd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2b9d6ed5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2b9d6ed5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3719c5a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3719c5a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3719c5ac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3719c5ac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3719c5ac6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3719c5ac6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2b9d6ed5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2b9d6ed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decoder chooses aj with a softmax over all these possible actions; yj is then a deterministic function of aj and 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229624dd6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229624dd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2b9d6ed5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2b9d6ed5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2b9d6ed5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2b9d6ed5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2b9d6ed5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2b9d6ed5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2b9d6ed5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2b9d6ed5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general setting of data recombination, we start with a training set D of (x, y) pairs, which defines the empirical distribution pˆ(x, y). We then fit a generative model p˜(x, y) to pˆ which generalizes beyond the support of pˆ, for example by splicing together fragments of different examples.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2b9d6ed5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2b9d6ed5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3719c5ac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3719c5ac6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37f187fc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37f187fc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3719c5ac6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3719c5ac6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3719c5ac6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3719c5ac6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this grammar work? Just as we start in a CFG with a start symbol and repeatedly rewrite nonterminal symbols using the productions, so in a synchronous CFG, we start with a pair of linked start symbols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2b9d6ed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2b9d6ed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2b9d6ed5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2b9d6ed5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3719c5ac6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3719c5ac6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2b9d6ed5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2b9d6ed5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2b9d6ed5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2b9d6ed5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2b9d6ed5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2b9d6ed5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learns a representation of the entire algorithm state, using stack long short-term memories.</a:t>
            </a:r>
            <a:endParaRPr/>
          </a:p>
          <a:p>
            <a:pPr indent="0" lvl="0" marL="0" rtl="0" algn="l">
              <a:spcBef>
                <a:spcPts val="0"/>
              </a:spcBef>
              <a:spcAft>
                <a:spcPts val="0"/>
              </a:spcAft>
              <a:buNone/>
            </a:pPr>
            <a:r>
              <a:rPr lang="en"/>
              <a:t>First, it learns representations for the parser’s entire algorithmic state, not just the top items on the stack or the most recent parser states</a:t>
            </a:r>
            <a:endParaRPr/>
          </a:p>
          <a:p>
            <a:pPr indent="0" lvl="0" marL="0" rtl="0" algn="l">
              <a:spcBef>
                <a:spcPts val="0"/>
              </a:spcBef>
              <a:spcAft>
                <a:spcPts val="0"/>
              </a:spcAft>
              <a:buNone/>
            </a:pPr>
            <a:r>
              <a:rPr lang="en"/>
              <a:t>Second, it uses entirely greedy inference rather than beam search.</a:t>
            </a:r>
            <a:endParaRPr/>
          </a:p>
          <a:p>
            <a:pPr indent="0" lvl="0" marL="0" rtl="0" algn="l">
              <a:spcBef>
                <a:spcPts val="0"/>
              </a:spcBef>
              <a:spcAft>
                <a:spcPts val="0"/>
              </a:spcAft>
              <a:buNone/>
            </a:pPr>
            <a:r>
              <a:rPr lang="en"/>
              <a:t>Joint models like ours have frequently been proposed as a way to avoid cascading errors in NLP pipelines; varying degrees of success have been attained for a range of joint syntactic-semantic analysis tasks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2b9d6ed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2b9d6ed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2b9d6ed5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2b9d6ed5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2b9d6ed5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2b9d6ed5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2b9d6ed5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2b9d6ed5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3719c5ac6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3719c5ac6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3719c5ac6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3719c5ac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2b9d6ed5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2b9d6ed5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3719c5ac6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3719c5ac6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3719c5ac6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3719c5ac6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3719c5ac6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3719c5ac6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3719c5ac6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3719c5ac6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3719c5ac6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3719c5ac6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3719c5ac6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3719c5ac6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3719c5ac6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3719c5ac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marks the item at the front of B as a semantic predicate with the sense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3719c5ac6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3719c5ac6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3719c5ac6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3719c5ac6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3719c5ac6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43719c5ac6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36da49d8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36da49d8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3719c5ac6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3719c5ac6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3719c5ac6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3719c5ac6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3719c5ac6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3719c5ac6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3719c5ac6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3719c5ac6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3719c5ac6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3719c5ac6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3719c5ac6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3719c5ac6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3719c5ac6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3719c5ac6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3719c5ac6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3719c5ac6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3719c5ac6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3719c5ac6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3719c5ac6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3719c5ac6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36da49d8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36da49d8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conjunction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3719c5ac6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3719c5ac6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3719c5ac6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43719c5ac6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3719c5ac6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3719c5ac6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43719c5ac6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43719c5ac6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43719c5ac6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3719c5ac6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3719c5ac6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3719c5ac6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2b9d6ed5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2b9d6ed5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stack LSTMs, we construct a representation of the algorithm state by decomposing it into smaller pieces that are combined by recursive function evaluations (similar to the way a list is built by a concatenate operation that operates on a list and an element). This enables information that would be distant from the “top” of the stack to be carried forward, potentially helping the learner.</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2b9d6ed5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2b9d6ed5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42b9d6ed5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2b9d6ed5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43719c5ac6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43719c5ac6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Several other joint learning models have been proposed (Llu´ıs and Marquez, 2008; Jo- ` hansson, 2009; Titov et al., 2009) for the same task; our joint model surpasses the performance of all these models.</a:t>
            </a:r>
            <a:endParaRPr/>
          </a:p>
          <a:p>
            <a:pPr indent="0" lvl="0" marL="0" rtl="0" algn="l">
              <a:spcBef>
                <a:spcPts val="0"/>
              </a:spcBef>
              <a:spcAft>
                <a:spcPts val="0"/>
              </a:spcAft>
              <a:buNone/>
            </a:pPr>
            <a:r>
              <a:rPr lang="en"/>
              <a:t>We fall behind only Johansson and Nugues (2008), whose success was attributed to carefully designed global SRL features integrated into a pipeline of classifiers, making them asymptotically slower.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36da49d8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36da49d8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category of the form A/B denotes a string that is of type A but is missing a string of type B to its right; similarly, A\B denotes a string of type A that is missing a string of type B to its left.</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2b9d6ed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2b9d6ed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2b9d6ed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42b9d6ed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propose to</a:t>
            </a:r>
            <a:r>
              <a:rPr lang="en"/>
              <a:t> decompose the decoding process into two stages. The first decoder focuses on predicting a rough sketch of the meaning representation, which omits low-level details, such as arguments and variable names. Example sketches for various meaning representations are shown in Table 1. Then, a second decoder fills in missing details by conditioning on the natural language input and the sketch itself.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42b9d6ed5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42b9d6ed5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2b9d6ed5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42b9d6ed5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is to learn semantic parsers from instances of natural language expressions paired with their structured meaning representations.</a:t>
            </a:r>
            <a:endParaRPr/>
          </a:p>
          <a:p>
            <a:pPr indent="0" lvl="0" marL="0" rtl="0" algn="l">
              <a:spcBef>
                <a:spcPts val="0"/>
              </a:spcBef>
              <a:spcAft>
                <a:spcPts val="0"/>
              </a:spcAft>
              <a:buNone/>
            </a:pPr>
            <a:r>
              <a:rPr lang="en"/>
              <a:t>We wish to estimate p (y|x), the conditional probability of meaning representation y given input x. We decompose p (y|x) into a two stage generation process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42b9d6ed5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42b9d6ed5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2b9d6ed59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42b9d6ed59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generation probabilities are factorized as: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423754c1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23754c1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4385103e7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4385103e7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23754c1c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23754c1c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shown in Figure 1, a bidirectional LSTM encoder maps the sketch sequence a into vectors {vk} |a| k=1 as in Equation (6), where vk denotes the vector of the k-th time step.</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23754c1c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23754c1c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3719c5ac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3719c5ac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rule says that a string with type A/B can be combined with a right-adjacent string of type B to form a new string of type A.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423754c1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423754c1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423754c1c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23754c1c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23754c1c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23754c1c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423754c1c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423754c1c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23754c1c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23754c1c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Table2: </a:t>
            </a:r>
            <a:r>
              <a:rPr lang="en"/>
              <a:t>disentangling high-level from low-level information during decoding is beneficial. The results also show that removing the sketch encoder harms performance since the decoder loses access to additional contextual information. As can be seen, predicting the sketch correctly boosts performance. Oracle sketch result is presented as an upper-bound.</a:t>
            </a:r>
            <a:endParaRPr/>
          </a:p>
          <a:p>
            <a:pPr indent="0" lvl="0" marL="0" rtl="0" algn="l">
              <a:spcBef>
                <a:spcPts val="0"/>
              </a:spcBef>
              <a:spcAft>
                <a:spcPts val="0"/>
              </a:spcAft>
              <a:buNone/>
            </a:pPr>
            <a:r>
              <a:rPr lang="en"/>
              <a:t>Table3:COARSE2FINE outperforms ONESTAGE by a wide margin. It is also superior to the best reported result in the literature (SNM+COPY; see the second block in the table). Again we observe that the sketch encoder is beneficial and that there is an 8.9 point difference in accuracy between COARSE2FINE and the oracle.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23754c1c0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23754c1c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423754c1c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23754c1c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23754c1c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23754c1c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423754c1c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423754c1c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3719c5ac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3719c5ac6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wildml.com/2016/01/attention-and-memory-in-deep-learning-and-nl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arxiv.org/abs/1502.03044"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aclweb.org/anthology/P16-100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www.aclweb.org/anthology/P16-100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hyperlink" Target="http://www.nd.edu/~dchia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www.nd.edu/~dchia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3.png"/><Relationship Id="rId6" Type="http://schemas.openxmlformats.org/officeDocument/2006/relationships/image" Target="../media/image25.png"/><Relationship Id="rId7" Type="http://schemas.openxmlformats.org/officeDocument/2006/relationships/hyperlink" Target="http://www.nd.edu/~dchia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aclweb.org/anthology/P16-100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ark.cs.cmu.edu/TurboParser/" TargetMode="External"/><Relationship Id="rId4" Type="http://schemas.openxmlformats.org/officeDocument/2006/relationships/hyperlink" Target="http://www.ark.cs.cmu.edu/TurboParser/" TargetMode="External"/><Relationship Id="rId9" Type="http://schemas.openxmlformats.org/officeDocument/2006/relationships/image" Target="../media/image5.png"/><Relationship Id="rId5" Type="http://schemas.openxmlformats.org/officeDocument/2006/relationships/hyperlink" Target="http://www.ark.cs.cmu.edu/SEMAFOR/" TargetMode="External"/><Relationship Id="rId6" Type="http://schemas.openxmlformats.org/officeDocument/2006/relationships/hyperlink" Target="http://www.ark.cs.cmu.edu/SEMAFOR/" TargetMode="External"/><Relationship Id="rId7" Type="http://schemas.openxmlformats.org/officeDocument/2006/relationships/hyperlink" Target="http://demo.ark.cs.cmu.edu/parse" TargetMode="External"/><Relationship Id="rId8"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www.aclweb.org/anthology/K16-1019"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3.png"/><Relationship Id="rId4" Type="http://schemas.openxmlformats.org/officeDocument/2006/relationships/image" Target="../media/image65.png"/><Relationship Id="rId5" Type="http://schemas.openxmlformats.org/officeDocument/2006/relationships/image" Target="../media/image79.png"/><Relationship Id="rId6"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7.png"/><Relationship Id="rId4" Type="http://schemas.openxmlformats.org/officeDocument/2006/relationships/image" Target="../media/image81.png"/><Relationship Id="rId5" Type="http://schemas.openxmlformats.org/officeDocument/2006/relationships/image" Target="../media/image75.png"/><Relationship Id="rId6"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7.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4.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www3.nd.edu/~dchiang/teaching/nlp/2015/notes/chapter15v1.pdf" TargetMode="External"/><Relationship Id="rId4" Type="http://schemas.openxmlformats.org/officeDocument/2006/relationships/hyperlink" Target="http://www.aclweb.org/anthology/P16-1002" TargetMode="External"/><Relationship Id="rId11" Type="http://schemas.openxmlformats.org/officeDocument/2006/relationships/hyperlink" Target="http://www.wildml.com/2016/01/attention-and-memory-in-deep-learning-and-nlp/" TargetMode="External"/><Relationship Id="rId10" Type="http://schemas.openxmlformats.org/officeDocument/2006/relationships/hyperlink" Target="https://courses.engr.illinois.edu/cs546/sp2018/Slides/Mar08_Jia.pdf" TargetMode="External"/><Relationship Id="rId9" Type="http://schemas.openxmlformats.org/officeDocument/2006/relationships/hyperlink" Target="https://www.cs.cmu.edu/~sswayamd/talks/conll16.pdf" TargetMode="External"/><Relationship Id="rId5" Type="http://schemas.openxmlformats.org/officeDocument/2006/relationships/hyperlink" Target="http://www.aclweb.org/anthology/K16-1019" TargetMode="External"/><Relationship Id="rId6" Type="http://schemas.openxmlformats.org/officeDocument/2006/relationships/hyperlink" Target="http://aclweb.org/anthology/P18-1068" TargetMode="External"/><Relationship Id="rId7" Type="http://schemas.openxmlformats.org/officeDocument/2006/relationships/hyperlink" Target="https://homes.cs.washington.edu/~lsz/papers/zc-uai05.pdf" TargetMode="External"/><Relationship Id="rId8" Type="http://schemas.openxmlformats.org/officeDocument/2006/relationships/hyperlink" Target="http://demo.ark.cs.cmu.edu/pars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451624" y="1822825"/>
            <a:ext cx="63279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ANLP: </a:t>
            </a:r>
            <a:r>
              <a:rPr lang="en"/>
              <a:t>Semantic Parsing</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 Pang</a:t>
            </a:r>
            <a:endParaRPr/>
          </a:p>
          <a:p>
            <a:pPr indent="0" lvl="0" marL="0" rtl="0" algn="ctr">
              <a:spcBef>
                <a:spcPts val="0"/>
              </a:spcBef>
              <a:spcAft>
                <a:spcPts val="0"/>
              </a:spcAft>
              <a:buNone/>
            </a:pPr>
            <a:r>
              <a:rPr lang="en"/>
              <a:t>10/02/2018</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Recombination for Neural Semantic Parsing</a:t>
            </a:r>
            <a:endParaRPr/>
          </a:p>
        </p:txBody>
      </p:sp>
      <p:sp>
        <p:nvSpPr>
          <p:cNvPr id="189" name="Google Shape;189;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2"/>
          <p:cNvPicPr preferRelativeResize="0"/>
          <p:nvPr/>
        </p:nvPicPr>
        <p:blipFill>
          <a:blip r:embed="rId3">
            <a:alphaModFix/>
          </a:blip>
          <a:stretch>
            <a:fillRect/>
          </a:stretch>
        </p:blipFill>
        <p:spPr>
          <a:xfrm>
            <a:off x="788525" y="2375074"/>
            <a:ext cx="7566950" cy="146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idx="1" type="body"/>
          </p:nvPr>
        </p:nvSpPr>
        <p:spPr>
          <a:xfrm>
            <a:off x="819150" y="1558175"/>
            <a:ext cx="7505700" cy="3070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233A44"/>
              </a:buClr>
              <a:buSzPts val="2200"/>
              <a:buChar char="●"/>
            </a:pPr>
            <a:r>
              <a:rPr lang="en" sz="2200">
                <a:solidFill>
                  <a:srgbClr val="233A44"/>
                </a:solidFill>
              </a:rPr>
              <a:t>RNNs have had much success recently</a:t>
            </a:r>
            <a:endParaRPr sz="2200">
              <a:solidFill>
                <a:srgbClr val="233A44"/>
              </a:solidFill>
            </a:endParaRPr>
          </a:p>
          <a:p>
            <a:pPr indent="-368300" lvl="1" marL="914400" rtl="0" algn="l">
              <a:spcBef>
                <a:spcPts val="0"/>
              </a:spcBef>
              <a:spcAft>
                <a:spcPts val="0"/>
              </a:spcAft>
              <a:buClr>
                <a:srgbClr val="233A44"/>
              </a:buClr>
              <a:buSzPts val="2200"/>
              <a:buChar char="○"/>
            </a:pPr>
            <a:r>
              <a:rPr lang="en" sz="2200">
                <a:solidFill>
                  <a:srgbClr val="233A44"/>
                </a:solidFill>
              </a:rPr>
              <a:t>Few domain specific assumptions allows them to be generally good without much feature engineering</a:t>
            </a:r>
            <a:endParaRPr sz="2200">
              <a:solidFill>
                <a:srgbClr val="233A44"/>
              </a:solidFill>
            </a:endParaRPr>
          </a:p>
          <a:p>
            <a:pPr indent="-368300" lvl="0" marL="457200" rtl="0" algn="l">
              <a:spcBef>
                <a:spcPts val="0"/>
              </a:spcBef>
              <a:spcAft>
                <a:spcPts val="0"/>
              </a:spcAft>
              <a:buClr>
                <a:srgbClr val="233A44"/>
              </a:buClr>
              <a:buSzPts val="2200"/>
              <a:buChar char="●"/>
            </a:pPr>
            <a:r>
              <a:rPr lang="en" sz="2200">
                <a:solidFill>
                  <a:srgbClr val="233A44"/>
                </a:solidFill>
              </a:rPr>
              <a:t>Good Semantic Parsers rely on prior knowledge</a:t>
            </a:r>
            <a:endParaRPr sz="2200">
              <a:solidFill>
                <a:srgbClr val="233A44"/>
              </a:solidFill>
            </a:endParaRPr>
          </a:p>
          <a:p>
            <a:pPr indent="-368300" lvl="1" marL="914400" rtl="0" algn="l">
              <a:spcBef>
                <a:spcPts val="0"/>
              </a:spcBef>
              <a:spcAft>
                <a:spcPts val="0"/>
              </a:spcAft>
              <a:buClr>
                <a:srgbClr val="233A44"/>
              </a:buClr>
              <a:buSzPts val="2200"/>
              <a:buChar char="○"/>
            </a:pPr>
            <a:r>
              <a:rPr lang="en" sz="2200">
                <a:solidFill>
                  <a:srgbClr val="233A44"/>
                </a:solidFill>
              </a:rPr>
              <a:t>How do we add prior knowledge to an RNN model?</a:t>
            </a:r>
            <a:endParaRPr sz="1600"/>
          </a:p>
        </p:txBody>
      </p:sp>
      <p:sp>
        <p:nvSpPr>
          <p:cNvPr id="196" name="Google Shape;196;p23"/>
          <p:cNvSpPr txBox="1"/>
          <p:nvPr>
            <p:ph type="title"/>
          </p:nvPr>
        </p:nvSpPr>
        <p:spPr>
          <a:xfrm>
            <a:off x="819150" y="7641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819150" y="5779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202" name="Google Shape;202;p24"/>
          <p:cNvSpPr txBox="1"/>
          <p:nvPr>
            <p:ph idx="1" type="body"/>
          </p:nvPr>
        </p:nvSpPr>
        <p:spPr>
          <a:xfrm>
            <a:off x="819150" y="1582625"/>
            <a:ext cx="7505700" cy="285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GeoQuery (GEO)</a:t>
            </a:r>
            <a:endParaRPr sz="1800"/>
          </a:p>
          <a:p>
            <a:pPr indent="-330200" lvl="1" marL="914400" rtl="0" algn="l">
              <a:spcBef>
                <a:spcPts val="0"/>
              </a:spcBef>
              <a:spcAft>
                <a:spcPts val="0"/>
              </a:spcAft>
              <a:buSzPts val="1600"/>
              <a:buChar char="○"/>
            </a:pPr>
            <a:r>
              <a:rPr lang="en" sz="1600"/>
              <a:t>Natural language questions about US geography paired with corresponding Prolog database queries.</a:t>
            </a:r>
            <a:endParaRPr sz="1600"/>
          </a:p>
          <a:p>
            <a:pPr indent="-330200" lvl="0" marL="457200" marR="0" rtl="0" algn="l">
              <a:lnSpc>
                <a:spcPct val="115000"/>
              </a:lnSpc>
              <a:spcBef>
                <a:spcPts val="0"/>
              </a:spcBef>
              <a:spcAft>
                <a:spcPts val="0"/>
              </a:spcAft>
              <a:buClr>
                <a:schemeClr val="dk2"/>
              </a:buClr>
              <a:buSzPts val="1600"/>
              <a:buFont typeface="Calibri"/>
              <a:buChar char="●"/>
            </a:pPr>
            <a:r>
              <a:rPr lang="en" sz="1800"/>
              <a:t>ATIS (ATS)</a:t>
            </a:r>
            <a:endParaRPr sz="1800"/>
          </a:p>
          <a:p>
            <a:pPr indent="-330200" lvl="1" marL="914400" rtl="0" algn="l">
              <a:spcBef>
                <a:spcPts val="0"/>
              </a:spcBef>
              <a:spcAft>
                <a:spcPts val="0"/>
              </a:spcAft>
              <a:buSzPts val="1600"/>
              <a:buChar char="○"/>
            </a:pPr>
            <a:r>
              <a:rPr lang="en" sz="1600"/>
              <a:t>Natural language queries for a flights database paired with corresponding database queries written in lambda calculus</a:t>
            </a:r>
            <a:endParaRPr sz="1600"/>
          </a:p>
          <a:p>
            <a:pPr indent="-342900" lvl="0" marL="457200" rtl="0" algn="l">
              <a:spcBef>
                <a:spcPts val="0"/>
              </a:spcBef>
              <a:spcAft>
                <a:spcPts val="0"/>
              </a:spcAft>
              <a:buSzPts val="1800"/>
              <a:buChar char="●"/>
            </a:pPr>
            <a:r>
              <a:rPr lang="en" sz="1800"/>
              <a:t>Overnight (OVERNIGHT)</a:t>
            </a:r>
            <a:endParaRPr sz="1800"/>
          </a:p>
          <a:p>
            <a:pPr indent="-330200" lvl="1" marL="914400" rtl="0" algn="l">
              <a:spcBef>
                <a:spcPts val="0"/>
              </a:spcBef>
              <a:spcAft>
                <a:spcPts val="0"/>
              </a:spcAft>
              <a:buSzPts val="1600"/>
              <a:buChar char="○"/>
            </a:pPr>
            <a:r>
              <a:rPr lang="en" sz="1600"/>
              <a:t>Logical forms paired with natural language paraphrases across eight varied subdomains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5"/>
          <p:cNvPicPr preferRelativeResize="0"/>
          <p:nvPr/>
        </p:nvPicPr>
        <p:blipFill>
          <a:blip r:embed="rId3">
            <a:alphaModFix/>
          </a:blip>
          <a:stretch>
            <a:fillRect/>
          </a:stretch>
        </p:blipFill>
        <p:spPr>
          <a:xfrm>
            <a:off x="1503624" y="263050"/>
            <a:ext cx="5559975" cy="4642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249725" y="484850"/>
            <a:ext cx="66984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Seq2Seq RNN Model</a:t>
            </a:r>
            <a:endParaRPr/>
          </a:p>
        </p:txBody>
      </p:sp>
      <p:sp>
        <p:nvSpPr>
          <p:cNvPr id="213" name="Google Shape;213;p26"/>
          <p:cNvSpPr txBox="1"/>
          <p:nvPr>
            <p:ph idx="1" type="body"/>
          </p:nvPr>
        </p:nvSpPr>
        <p:spPr>
          <a:xfrm>
            <a:off x="465475" y="1152850"/>
            <a:ext cx="7959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Encoder:</a:t>
            </a:r>
            <a:endParaRPr b="1" sz="2500"/>
          </a:p>
          <a:p>
            <a:pPr indent="0" lvl="0" marL="0" rtl="0" algn="l">
              <a:spcBef>
                <a:spcPts val="1600"/>
              </a:spcBef>
              <a:spcAft>
                <a:spcPts val="1600"/>
              </a:spcAft>
              <a:buNone/>
            </a:pPr>
            <a:r>
              <a:rPr lang="en" sz="2500"/>
              <a:t>Input sequence x1,...,xm →</a:t>
            </a:r>
            <a:r>
              <a:rPr lang="en" sz="2500"/>
              <a:t> </a:t>
            </a:r>
            <a:r>
              <a:rPr lang="en" sz="2500"/>
              <a:t> context sensitive embeddings b1,...,bm using a bidirectional RNN</a:t>
            </a:r>
            <a:endParaRPr sz="2500"/>
          </a:p>
        </p:txBody>
      </p:sp>
      <p:pic>
        <p:nvPicPr>
          <p:cNvPr id="214" name="Google Shape;214;p26"/>
          <p:cNvPicPr preferRelativeResize="0"/>
          <p:nvPr/>
        </p:nvPicPr>
        <p:blipFill>
          <a:blip r:embed="rId3">
            <a:alphaModFix/>
          </a:blip>
          <a:stretch>
            <a:fillRect/>
          </a:stretch>
        </p:blipFill>
        <p:spPr>
          <a:xfrm>
            <a:off x="2194575" y="2758700"/>
            <a:ext cx="4261849" cy="545000"/>
          </a:xfrm>
          <a:prstGeom prst="rect">
            <a:avLst/>
          </a:prstGeom>
          <a:noFill/>
          <a:ln>
            <a:noFill/>
          </a:ln>
        </p:spPr>
      </p:pic>
      <p:pic>
        <p:nvPicPr>
          <p:cNvPr id="215" name="Google Shape;215;p26"/>
          <p:cNvPicPr preferRelativeResize="0"/>
          <p:nvPr/>
        </p:nvPicPr>
        <p:blipFill>
          <a:blip r:embed="rId4">
            <a:alphaModFix/>
          </a:blip>
          <a:stretch>
            <a:fillRect/>
          </a:stretch>
        </p:blipFill>
        <p:spPr>
          <a:xfrm>
            <a:off x="6067387" y="3821925"/>
            <a:ext cx="1346537" cy="405400"/>
          </a:xfrm>
          <a:prstGeom prst="rect">
            <a:avLst/>
          </a:prstGeom>
          <a:noFill/>
          <a:ln>
            <a:noFill/>
          </a:ln>
        </p:spPr>
      </p:pic>
      <p:sp>
        <p:nvSpPr>
          <p:cNvPr id="216" name="Google Shape;216;p26"/>
          <p:cNvSpPr txBox="1"/>
          <p:nvPr/>
        </p:nvSpPr>
        <p:spPr>
          <a:xfrm>
            <a:off x="539850" y="3322825"/>
            <a:ext cx="80643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For each input position i, we define the context-sensitive embedding bi to be the concatenation of </a:t>
            </a:r>
            <a:endParaRPr sz="25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7"/>
          <p:cNvSpPr txBox="1"/>
          <p:nvPr>
            <p:ph idx="1" type="body"/>
          </p:nvPr>
        </p:nvSpPr>
        <p:spPr>
          <a:xfrm>
            <a:off x="819150" y="757400"/>
            <a:ext cx="2820900" cy="3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Decoder:</a:t>
            </a:r>
            <a:endParaRPr b="1" sz="2500"/>
          </a:p>
          <a:p>
            <a:pPr indent="0" lvl="0" marL="0" rtl="0" algn="l">
              <a:spcBef>
                <a:spcPts val="1600"/>
              </a:spcBef>
              <a:spcAft>
                <a:spcPts val="1600"/>
              </a:spcAft>
              <a:buNone/>
            </a:pPr>
            <a:r>
              <a:rPr lang="en" sz="2500"/>
              <a:t>Generates the output sequence y1,...,yn one token at a time.</a:t>
            </a:r>
            <a:endParaRPr sz="2500"/>
          </a:p>
        </p:txBody>
      </p:sp>
      <p:pic>
        <p:nvPicPr>
          <p:cNvPr id="222" name="Google Shape;222;p27"/>
          <p:cNvPicPr preferRelativeResize="0"/>
          <p:nvPr/>
        </p:nvPicPr>
        <p:blipFill rotWithShape="1">
          <a:blip r:embed="rId3">
            <a:alphaModFix/>
          </a:blip>
          <a:srcRect b="0" l="0" r="13232" t="2581"/>
          <a:stretch/>
        </p:blipFill>
        <p:spPr>
          <a:xfrm>
            <a:off x="3689900" y="757400"/>
            <a:ext cx="5116226" cy="388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mechanism</a:t>
            </a:r>
            <a:endParaRPr/>
          </a:p>
        </p:txBody>
      </p:sp>
      <p:sp>
        <p:nvSpPr>
          <p:cNvPr id="228" name="Google Shape;228;p28"/>
          <p:cNvSpPr txBox="1"/>
          <p:nvPr>
            <p:ph idx="1" type="body"/>
          </p:nvPr>
        </p:nvSpPr>
        <p:spPr>
          <a:xfrm>
            <a:off x="772600" y="15834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Intuition based on </a:t>
            </a:r>
            <a:r>
              <a:rPr lang="en" sz="2000">
                <a:solidFill>
                  <a:srgbClr val="333333"/>
                </a:solidFill>
                <a:highlight>
                  <a:srgbClr val="FFFFFF"/>
                </a:highlight>
                <a:latin typeface="Lora"/>
                <a:ea typeface="Lora"/>
                <a:cs typeface="Lora"/>
                <a:sym typeface="Lora"/>
              </a:rPr>
              <a:t>visual attention found in humans.</a:t>
            </a:r>
            <a:r>
              <a:rPr lang="en">
                <a:solidFill>
                  <a:srgbClr val="333333"/>
                </a:solidFill>
                <a:highlight>
                  <a:srgbClr val="FFFFFF"/>
                </a:highlight>
                <a:latin typeface="Lora"/>
                <a:ea typeface="Lora"/>
                <a:cs typeface="Lora"/>
                <a:sym typeface="Lora"/>
              </a:rPr>
              <a:t> </a:t>
            </a:r>
            <a:r>
              <a:rPr lang="en" sz="1900">
                <a:solidFill>
                  <a:srgbClr val="333333"/>
                </a:solidFill>
                <a:highlight>
                  <a:srgbClr val="FFFFFF"/>
                </a:highlight>
                <a:latin typeface="Lora"/>
                <a:ea typeface="Lora"/>
                <a:cs typeface="Lora"/>
                <a:sym typeface="Lora"/>
              </a:rPr>
              <a:t>Essentially come down to being able to focus on a certain region of an image with “high resolution” while perceiving the surrounding image in “low resolution”. </a:t>
            </a:r>
            <a:endParaRPr sz="1900">
              <a:solidFill>
                <a:srgbClr val="333333"/>
              </a:solidFill>
              <a:highlight>
                <a:srgbClr val="FFFFFF"/>
              </a:highlight>
              <a:latin typeface="Lora"/>
              <a:ea typeface="Lora"/>
              <a:cs typeface="Lora"/>
              <a:sym typeface="Lora"/>
            </a:endParaRPr>
          </a:p>
          <a:p>
            <a:pPr indent="0" lvl="0" marL="0" rtl="0" algn="l">
              <a:spcBef>
                <a:spcPts val="1600"/>
              </a:spcBef>
              <a:spcAft>
                <a:spcPts val="1600"/>
              </a:spcAft>
              <a:buNone/>
            </a:pPr>
            <a:r>
              <a:rPr lang="en" sz="2000">
                <a:solidFill>
                  <a:srgbClr val="333333"/>
                </a:solidFill>
                <a:highlight>
                  <a:srgbClr val="FFFFFF"/>
                </a:highlight>
                <a:latin typeface="Lora"/>
                <a:ea typeface="Lora"/>
                <a:cs typeface="Lora"/>
                <a:sym typeface="Lora"/>
              </a:rPr>
              <a:t>we let the model learn what to attend to based on the input sentence and what it has produced so far. </a:t>
            </a:r>
            <a:endParaRPr sz="1900">
              <a:solidFill>
                <a:srgbClr val="333333"/>
              </a:solidFill>
              <a:highlight>
                <a:srgbClr val="FFFFFF"/>
              </a:highlight>
              <a:latin typeface="Lora"/>
              <a:ea typeface="Lora"/>
              <a:cs typeface="Lora"/>
              <a:sym typeface="Lora"/>
            </a:endParaRPr>
          </a:p>
        </p:txBody>
      </p:sp>
      <p:sp>
        <p:nvSpPr>
          <p:cNvPr id="229" name="Google Shape;229;p28"/>
          <p:cNvSpPr txBox="1"/>
          <p:nvPr/>
        </p:nvSpPr>
        <p:spPr>
          <a:xfrm>
            <a:off x="328625" y="4433875"/>
            <a:ext cx="4114800" cy="2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chemeClr val="accent5"/>
                </a:solidFill>
                <a:highlight>
                  <a:schemeClr val="dk1"/>
                </a:highlight>
                <a:hlinkClick r:id="rId3"/>
              </a:rPr>
              <a:t>Attention and Memory in Deep Learning and NLP</a:t>
            </a:r>
            <a:endParaRPr sz="1300">
              <a:solidFill>
                <a:srgbClr val="333333"/>
              </a:solidFill>
              <a:highlight>
                <a:schemeClr val="dk1"/>
              </a:highlight>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370100" y="4557725"/>
            <a:ext cx="4302000" cy="2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r:id="rId3"/>
              </a:rPr>
              <a:t>Show, attend and tell</a:t>
            </a:r>
            <a:endParaRPr sz="1500"/>
          </a:p>
        </p:txBody>
      </p:sp>
      <p:pic>
        <p:nvPicPr>
          <p:cNvPr id="235" name="Google Shape;235;p29"/>
          <p:cNvPicPr preferRelativeResize="0"/>
          <p:nvPr/>
        </p:nvPicPr>
        <p:blipFill>
          <a:blip r:embed="rId4">
            <a:alphaModFix/>
          </a:blip>
          <a:stretch>
            <a:fillRect/>
          </a:stretch>
        </p:blipFill>
        <p:spPr>
          <a:xfrm>
            <a:off x="2034713" y="790175"/>
            <a:ext cx="5074575" cy="377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r>
              <a:rPr lang="en"/>
              <a:t>-based copying</a:t>
            </a:r>
            <a:endParaRPr/>
          </a:p>
        </p:txBody>
      </p:sp>
      <p:sp>
        <p:nvSpPr>
          <p:cNvPr id="241" name="Google Shape;241;p3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t>This model has difficulty generalizing to the long tail of entity names commonly found in semantic parsing datasets. Entity names in the input often correspond directly to tokens in the output. E.g. “iowa” becomes iowa. </a:t>
            </a:r>
            <a:endParaRPr sz="2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819150" y="769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r>
              <a:rPr lang="en"/>
              <a:t>-based copying</a:t>
            </a:r>
            <a:endParaRPr/>
          </a:p>
        </p:txBody>
      </p:sp>
      <p:pic>
        <p:nvPicPr>
          <p:cNvPr id="247" name="Google Shape;247;p31"/>
          <p:cNvPicPr preferRelativeResize="0"/>
          <p:nvPr/>
        </p:nvPicPr>
        <p:blipFill>
          <a:blip r:embed="rId3">
            <a:alphaModFix/>
          </a:blip>
          <a:stretch>
            <a:fillRect/>
          </a:stretch>
        </p:blipFill>
        <p:spPr>
          <a:xfrm>
            <a:off x="802100" y="2624127"/>
            <a:ext cx="7370351" cy="1801325"/>
          </a:xfrm>
          <a:prstGeom prst="rect">
            <a:avLst/>
          </a:prstGeom>
          <a:noFill/>
          <a:ln>
            <a:noFill/>
          </a:ln>
        </p:spPr>
      </p:pic>
      <p:sp>
        <p:nvSpPr>
          <p:cNvPr id="248" name="Google Shape;248;p31"/>
          <p:cNvSpPr txBox="1"/>
          <p:nvPr/>
        </p:nvSpPr>
        <p:spPr>
          <a:xfrm>
            <a:off x="912925" y="1536075"/>
            <a:ext cx="6877500" cy="10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At each time step </a:t>
            </a:r>
            <a:r>
              <a:rPr i="1" lang="en" sz="2200"/>
              <a:t>j</a:t>
            </a:r>
            <a:r>
              <a:rPr lang="en" sz="2200"/>
              <a:t>, the decoder generates one of two types of actions: write or copy.</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Outline</a:t>
            </a:r>
            <a:endParaRPr/>
          </a:p>
        </p:txBody>
      </p:sp>
      <p:sp>
        <p:nvSpPr>
          <p:cNvPr id="135" name="Google Shape;135;p14"/>
          <p:cNvSpPr txBox="1"/>
          <p:nvPr>
            <p:ph idx="1" type="body"/>
          </p:nvPr>
        </p:nvSpPr>
        <p:spPr>
          <a:xfrm>
            <a:off x="819150" y="1582625"/>
            <a:ext cx="7505700" cy="3003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General Concept</a:t>
            </a:r>
            <a:endParaRPr sz="2200"/>
          </a:p>
          <a:p>
            <a:pPr indent="-368300" lvl="0" marL="457200" rtl="0" algn="l">
              <a:spcBef>
                <a:spcPts val="0"/>
              </a:spcBef>
              <a:spcAft>
                <a:spcPts val="0"/>
              </a:spcAft>
              <a:buSzPts val="2200"/>
              <a:buChar char="●"/>
            </a:pPr>
            <a:r>
              <a:rPr lang="en" sz="2200"/>
              <a:t>Earlier work</a:t>
            </a:r>
            <a:endParaRPr sz="2200"/>
          </a:p>
          <a:p>
            <a:pPr indent="-368300" lvl="0" marL="457200" rtl="0" algn="l">
              <a:spcBef>
                <a:spcPts val="0"/>
              </a:spcBef>
              <a:spcAft>
                <a:spcPts val="0"/>
              </a:spcAft>
              <a:buSzPts val="2200"/>
              <a:buChar char="●"/>
            </a:pPr>
            <a:r>
              <a:rPr lang="en" sz="2200"/>
              <a:t>Paper#1: Data Recombination for Neural Semantic Parsing</a:t>
            </a:r>
            <a:endParaRPr sz="2200"/>
          </a:p>
          <a:p>
            <a:pPr indent="-368300" lvl="0" marL="457200" rtl="0" algn="l">
              <a:spcBef>
                <a:spcPts val="0"/>
              </a:spcBef>
              <a:spcAft>
                <a:spcPts val="0"/>
              </a:spcAft>
              <a:buSzPts val="2200"/>
              <a:buChar char="●"/>
            </a:pPr>
            <a:r>
              <a:rPr lang="en" sz="2200"/>
              <a:t>Paper#2: Greedy, Joint Syntactic-Semantic Parsing with Stack LSTMs</a:t>
            </a:r>
            <a:endParaRPr sz="2200"/>
          </a:p>
          <a:p>
            <a:pPr indent="-368300" lvl="0" marL="457200" rtl="0" algn="l">
              <a:spcBef>
                <a:spcPts val="0"/>
              </a:spcBef>
              <a:spcAft>
                <a:spcPts val="0"/>
              </a:spcAft>
              <a:buSzPts val="2200"/>
              <a:buChar char="●"/>
            </a:pPr>
            <a:r>
              <a:rPr lang="en" sz="2200"/>
              <a:t>Paper#3: Coarse-to-Fine Decoding for Neural Semantic Parsing</a:t>
            </a:r>
            <a:endParaRPr baseline="-25000"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32"/>
          <p:cNvPicPr preferRelativeResize="0"/>
          <p:nvPr/>
        </p:nvPicPr>
        <p:blipFill>
          <a:blip r:embed="rId3">
            <a:alphaModFix/>
          </a:blip>
          <a:stretch>
            <a:fillRect/>
          </a:stretch>
        </p:blipFill>
        <p:spPr>
          <a:xfrm>
            <a:off x="751113" y="1025999"/>
            <a:ext cx="7641774" cy="2750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Recombination</a:t>
            </a:r>
            <a:endParaRPr/>
          </a:p>
        </p:txBody>
      </p:sp>
      <p:sp>
        <p:nvSpPr>
          <p:cNvPr id="261" name="Google Shape;261;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Motivation</a:t>
            </a:r>
            <a:endParaRPr sz="2100"/>
          </a:p>
          <a:p>
            <a:pPr indent="-361950" lvl="0" marL="457200" rtl="0" algn="l">
              <a:spcBef>
                <a:spcPts val="0"/>
              </a:spcBef>
              <a:spcAft>
                <a:spcPts val="0"/>
              </a:spcAft>
              <a:buSzPts val="2100"/>
              <a:buChar char="●"/>
            </a:pPr>
            <a:r>
              <a:rPr lang="en" sz="2100"/>
              <a:t>General setting</a:t>
            </a:r>
            <a:endParaRPr sz="2100"/>
          </a:p>
          <a:p>
            <a:pPr indent="-361950" lvl="0" marL="457200" rtl="0" algn="l">
              <a:spcBef>
                <a:spcPts val="0"/>
              </a:spcBef>
              <a:spcAft>
                <a:spcPts val="0"/>
              </a:spcAft>
              <a:buSzPts val="2100"/>
              <a:buChar char="●"/>
            </a:pPr>
            <a:r>
              <a:rPr lang="en" sz="2100"/>
              <a:t>SCFG</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819150" y="693200"/>
            <a:ext cx="7505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67" name="Google Shape;267;p34"/>
          <p:cNvSpPr txBox="1"/>
          <p:nvPr>
            <p:ph idx="1" type="body"/>
          </p:nvPr>
        </p:nvSpPr>
        <p:spPr>
          <a:xfrm>
            <a:off x="819150" y="1388925"/>
            <a:ext cx="7505700" cy="282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Induce a high-precision generative model from the training data</a:t>
            </a:r>
            <a:endParaRPr sz="1800"/>
          </a:p>
          <a:p>
            <a:pPr indent="-342900" lvl="0" marL="457200" rtl="0" algn="l">
              <a:spcBef>
                <a:spcPts val="0"/>
              </a:spcBef>
              <a:spcAft>
                <a:spcPts val="0"/>
              </a:spcAft>
              <a:buSzPts val="1800"/>
              <a:buAutoNum type="arabicPeriod"/>
            </a:pPr>
            <a:r>
              <a:rPr lang="en" sz="1800"/>
              <a:t>Sample from it to generate new training examples</a:t>
            </a:r>
            <a:endParaRPr sz="1800"/>
          </a:p>
          <a:p>
            <a:pPr indent="0" lvl="0" marL="0" rtl="0" algn="l">
              <a:spcBef>
                <a:spcPts val="1600"/>
              </a:spcBef>
              <a:spcAft>
                <a:spcPts val="0"/>
              </a:spcAft>
              <a:buNone/>
            </a:pPr>
            <a:r>
              <a:rPr lang="en" sz="1800"/>
              <a:t>Data augmentation focus on modeling invariances - transformations like translating an image or adding noise that alter the inputs x, but do not change the output y.</a:t>
            </a:r>
            <a:endParaRPr sz="1800"/>
          </a:p>
          <a:p>
            <a:pPr indent="0" lvl="0" marL="0" rtl="0" algn="l">
              <a:spcBef>
                <a:spcPts val="1600"/>
              </a:spcBef>
              <a:spcAft>
                <a:spcPts val="0"/>
              </a:spcAft>
              <a:buNone/>
            </a:pPr>
            <a:r>
              <a:rPr lang="en" sz="1800"/>
              <a:t>What they want: instead of holding y fixed, they would like to apply simultaneous transformations to x and y such that the new x still maps to the new y.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
        <p:nvSpPr>
          <p:cNvPr id="268" name="Google Shape;268;p34"/>
          <p:cNvSpPr txBox="1"/>
          <p:nvPr/>
        </p:nvSpPr>
        <p:spPr>
          <a:xfrm>
            <a:off x="228600" y="4572000"/>
            <a:ext cx="3871800" cy="38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lang="en" sz="1300" u="sng">
                <a:solidFill>
                  <a:srgbClr val="1155CC"/>
                </a:solidFill>
                <a:hlinkClick r:id="rId3"/>
              </a:rPr>
              <a:t>Data Recombination for Neural Semantic Parsing</a:t>
            </a:r>
            <a:endParaRPr sz="1300" u="sng">
              <a:solidFill>
                <a:srgbClr val="1155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Setting</a:t>
            </a:r>
            <a:endParaRPr/>
          </a:p>
        </p:txBody>
      </p:sp>
      <p:sp>
        <p:nvSpPr>
          <p:cNvPr id="274" name="Google Shape;274;p3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Start with training set </a:t>
            </a:r>
            <a:endParaRPr sz="2000"/>
          </a:p>
          <a:p>
            <a:pPr indent="-355600" lvl="0" marL="457200" rtl="0" algn="l">
              <a:spcBef>
                <a:spcPts val="0"/>
              </a:spcBef>
              <a:spcAft>
                <a:spcPts val="0"/>
              </a:spcAft>
              <a:buSzPts val="2000"/>
              <a:buAutoNum type="arabicPeriod"/>
            </a:pPr>
            <a:r>
              <a:rPr lang="en" sz="2000"/>
              <a:t>                is the empirical distribution</a:t>
            </a:r>
            <a:endParaRPr sz="2000"/>
          </a:p>
          <a:p>
            <a:pPr indent="-355600" lvl="0" marL="457200" rtl="0" algn="l">
              <a:spcBef>
                <a:spcPts val="0"/>
              </a:spcBef>
              <a:spcAft>
                <a:spcPts val="0"/>
              </a:spcAft>
              <a:buSzPts val="2000"/>
              <a:buAutoNum type="arabicPeriod"/>
            </a:pPr>
            <a:r>
              <a:rPr lang="en" sz="2000"/>
              <a:t>Fit a generative model                           which generalizes beyond with recombinant examples</a:t>
            </a:r>
            <a:endParaRPr sz="2000"/>
          </a:p>
          <a:p>
            <a:pPr indent="-355600" lvl="0" marL="457200" rtl="0" algn="l">
              <a:spcBef>
                <a:spcPts val="0"/>
              </a:spcBef>
              <a:spcAft>
                <a:spcPts val="0"/>
              </a:spcAft>
              <a:buSzPts val="2000"/>
              <a:buAutoNum type="arabicPeriod"/>
            </a:pPr>
            <a:r>
              <a:rPr lang="en" sz="2000"/>
              <a:t>To train model, maximize  </a:t>
            </a:r>
            <a:endParaRPr sz="2000"/>
          </a:p>
        </p:txBody>
      </p:sp>
      <p:pic>
        <p:nvPicPr>
          <p:cNvPr id="275" name="Google Shape;275;p35"/>
          <p:cNvPicPr preferRelativeResize="0"/>
          <p:nvPr/>
        </p:nvPicPr>
        <p:blipFill>
          <a:blip r:embed="rId3">
            <a:alphaModFix/>
          </a:blip>
          <a:stretch>
            <a:fillRect/>
          </a:stretch>
        </p:blipFill>
        <p:spPr>
          <a:xfrm>
            <a:off x="3690925" y="2057375"/>
            <a:ext cx="1999875" cy="399975"/>
          </a:xfrm>
          <a:prstGeom prst="rect">
            <a:avLst/>
          </a:prstGeom>
          <a:noFill/>
          <a:ln>
            <a:noFill/>
          </a:ln>
        </p:spPr>
      </p:pic>
      <p:pic>
        <p:nvPicPr>
          <p:cNvPr id="276" name="Google Shape;276;p35"/>
          <p:cNvPicPr preferRelativeResize="0"/>
          <p:nvPr/>
        </p:nvPicPr>
        <p:blipFill>
          <a:blip r:embed="rId4">
            <a:alphaModFix/>
          </a:blip>
          <a:stretch>
            <a:fillRect/>
          </a:stretch>
        </p:blipFill>
        <p:spPr>
          <a:xfrm>
            <a:off x="1181100" y="2371763"/>
            <a:ext cx="1072660" cy="399975"/>
          </a:xfrm>
          <a:prstGeom prst="rect">
            <a:avLst/>
          </a:prstGeom>
          <a:noFill/>
          <a:ln>
            <a:noFill/>
          </a:ln>
        </p:spPr>
      </p:pic>
      <p:pic>
        <p:nvPicPr>
          <p:cNvPr id="277" name="Google Shape;277;p35"/>
          <p:cNvPicPr preferRelativeResize="0"/>
          <p:nvPr/>
        </p:nvPicPr>
        <p:blipFill>
          <a:blip r:embed="rId5">
            <a:alphaModFix/>
          </a:blip>
          <a:stretch>
            <a:fillRect/>
          </a:stretch>
        </p:blipFill>
        <p:spPr>
          <a:xfrm>
            <a:off x="3767150" y="2771725"/>
            <a:ext cx="1449909" cy="399975"/>
          </a:xfrm>
          <a:prstGeom prst="rect">
            <a:avLst/>
          </a:prstGeom>
          <a:noFill/>
          <a:ln>
            <a:noFill/>
          </a:ln>
        </p:spPr>
      </p:pic>
      <p:pic>
        <p:nvPicPr>
          <p:cNvPr id="278" name="Google Shape;278;p35"/>
          <p:cNvPicPr preferRelativeResize="0"/>
          <p:nvPr/>
        </p:nvPicPr>
        <p:blipFill>
          <a:blip r:embed="rId6">
            <a:alphaModFix/>
          </a:blip>
          <a:stretch>
            <a:fillRect/>
          </a:stretch>
        </p:blipFill>
        <p:spPr>
          <a:xfrm>
            <a:off x="4110050" y="3486075"/>
            <a:ext cx="1522486" cy="399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797675" y="758850"/>
            <a:ext cx="4053000" cy="17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Synchronous context-free grammar</a:t>
            </a:r>
            <a:r>
              <a:rPr lang="en"/>
              <a:t> (SCFG)</a:t>
            </a:r>
            <a:endParaRPr/>
          </a:p>
        </p:txBody>
      </p:sp>
      <p:pic>
        <p:nvPicPr>
          <p:cNvPr id="284" name="Google Shape;284;p36"/>
          <p:cNvPicPr preferRelativeResize="0"/>
          <p:nvPr/>
        </p:nvPicPr>
        <p:blipFill>
          <a:blip r:embed="rId3">
            <a:alphaModFix/>
          </a:blip>
          <a:stretch>
            <a:fillRect/>
          </a:stretch>
        </p:blipFill>
        <p:spPr>
          <a:xfrm>
            <a:off x="4795949" y="245139"/>
            <a:ext cx="3992400" cy="4653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819150" y="6012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Synchronous Context-free Grammar</a:t>
            </a:r>
            <a:endParaRPr/>
          </a:p>
        </p:txBody>
      </p:sp>
      <p:sp>
        <p:nvSpPr>
          <p:cNvPr id="290" name="Google Shape;290;p37"/>
          <p:cNvSpPr txBox="1"/>
          <p:nvPr>
            <p:ph idx="1" type="body"/>
          </p:nvPr>
        </p:nvSpPr>
        <p:spPr>
          <a:xfrm>
            <a:off x="749325" y="140887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Consist of a set of production rules</a:t>
            </a:r>
            <a:endParaRPr sz="2300"/>
          </a:p>
          <a:p>
            <a:pPr indent="0" lvl="0" marL="0" rtl="0" algn="l">
              <a:spcBef>
                <a:spcPts val="1600"/>
              </a:spcBef>
              <a:spcAft>
                <a:spcPts val="0"/>
              </a:spcAft>
              <a:buNone/>
            </a:pPr>
            <a:r>
              <a:rPr lang="en" sz="2300"/>
              <a:t>Where X is a category (non-terminal), and a and b are sequences of terminal and non-terminal symbols.</a:t>
            </a:r>
            <a:endParaRPr sz="2300"/>
          </a:p>
          <a:p>
            <a:pPr indent="0" lvl="0" marL="0" rtl="0" algn="l">
              <a:spcBef>
                <a:spcPts val="1600"/>
              </a:spcBef>
              <a:spcAft>
                <a:spcPts val="1600"/>
              </a:spcAft>
              <a:buNone/>
            </a:pPr>
            <a:r>
              <a:rPr lang="en" sz="2300"/>
              <a:t>Any non-terminal symbols in α must be aligned to the same non-terminal symbol in β, and vice versa. Therefore, an SCFG defines a set of joint derivations of aligned pairs of strings.</a:t>
            </a:r>
            <a:endParaRPr sz="2300"/>
          </a:p>
        </p:txBody>
      </p:sp>
      <p:pic>
        <p:nvPicPr>
          <p:cNvPr id="291" name="Google Shape;291;p37"/>
          <p:cNvPicPr preferRelativeResize="0"/>
          <p:nvPr/>
        </p:nvPicPr>
        <p:blipFill>
          <a:blip r:embed="rId3">
            <a:alphaModFix/>
          </a:blip>
          <a:stretch>
            <a:fillRect/>
          </a:stretch>
        </p:blipFill>
        <p:spPr>
          <a:xfrm>
            <a:off x="5161500" y="1408875"/>
            <a:ext cx="1892800" cy="540800"/>
          </a:xfrm>
          <a:prstGeom prst="rect">
            <a:avLst/>
          </a:prstGeom>
          <a:noFill/>
          <a:ln>
            <a:noFill/>
          </a:ln>
        </p:spPr>
      </p:pic>
      <p:sp>
        <p:nvSpPr>
          <p:cNvPr id="292" name="Google Shape;292;p37"/>
          <p:cNvSpPr txBox="1"/>
          <p:nvPr/>
        </p:nvSpPr>
        <p:spPr>
          <a:xfrm>
            <a:off x="228600" y="4572000"/>
            <a:ext cx="3871800" cy="38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lang="en" sz="1300" u="sng">
                <a:solidFill>
                  <a:srgbClr val="1155CC"/>
                </a:solidFill>
                <a:hlinkClick r:id="rId4"/>
              </a:rPr>
              <a:t>Data Recombination for Neural Semantic Parsing</a:t>
            </a:r>
            <a:endParaRPr sz="1300" u="sng">
              <a:solidFill>
                <a:srgbClr val="1155C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behind SCFG</a:t>
            </a:r>
            <a:endParaRPr/>
          </a:p>
        </p:txBody>
      </p:sp>
      <p:sp>
        <p:nvSpPr>
          <p:cNvPr id="298" name="Google Shape;298;p38"/>
          <p:cNvSpPr txBox="1"/>
          <p:nvPr>
            <p:ph idx="1" type="body"/>
          </p:nvPr>
        </p:nvSpPr>
        <p:spPr>
          <a:xfrm>
            <a:off x="819150" y="16325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W</a:t>
            </a:r>
            <a:r>
              <a:rPr lang="en" sz="1500"/>
              <a:t>e used finite transducers to perform many kinds of string transformations, but there are many kinds of transformations that they can’t perform. Even something as simple as reversing the input string is beyond the power of finite transducers.</a:t>
            </a:r>
            <a:endParaRPr sz="1500"/>
          </a:p>
        </p:txBody>
      </p:sp>
      <p:pic>
        <p:nvPicPr>
          <p:cNvPr id="299" name="Google Shape;299;p38"/>
          <p:cNvPicPr preferRelativeResize="0"/>
          <p:nvPr/>
        </p:nvPicPr>
        <p:blipFill>
          <a:blip r:embed="rId3">
            <a:alphaModFix/>
          </a:blip>
          <a:stretch>
            <a:fillRect/>
          </a:stretch>
        </p:blipFill>
        <p:spPr>
          <a:xfrm>
            <a:off x="1076525" y="2857525"/>
            <a:ext cx="6711400" cy="1039475"/>
          </a:xfrm>
          <a:prstGeom prst="rect">
            <a:avLst/>
          </a:prstGeom>
          <a:noFill/>
          <a:ln>
            <a:noFill/>
          </a:ln>
        </p:spPr>
      </p:pic>
      <p:sp>
        <p:nvSpPr>
          <p:cNvPr id="300" name="Google Shape;300;p38"/>
          <p:cNvSpPr txBox="1"/>
          <p:nvPr/>
        </p:nvSpPr>
        <p:spPr>
          <a:xfrm>
            <a:off x="351025" y="4570400"/>
            <a:ext cx="4513200" cy="2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uFill>
                  <a:noFill/>
                </a:uFill>
                <a:hlinkClick r:id="rId4"/>
              </a:rPr>
              <a:t>David Chiang</a:t>
            </a:r>
            <a:r>
              <a:rPr b="1" lang="en" sz="1000"/>
              <a:t> CSE 40/60657: Natural Language Processing</a:t>
            </a:r>
            <a:endParaRPr b="1" sz="1000"/>
          </a:p>
          <a:p>
            <a:pPr indent="0" lvl="0" marL="0" rtl="0" algn="l">
              <a:spcBef>
                <a:spcPts val="600"/>
              </a:spcBef>
              <a:spcAft>
                <a:spcPts val="0"/>
              </a:spcAft>
              <a:buNone/>
            </a:pPr>
            <a:r>
              <a:t/>
            </a:r>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9"/>
          <p:cNvSpPr txBox="1"/>
          <p:nvPr>
            <p:ph idx="1" type="body"/>
          </p:nvPr>
        </p:nvSpPr>
        <p:spPr>
          <a:xfrm>
            <a:off x="5422775" y="1609725"/>
            <a:ext cx="29022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000000"/>
                </a:solidFill>
                <a:latin typeface="Nunito"/>
                <a:ea typeface="Nunito"/>
                <a:cs typeface="Nunito"/>
                <a:sym typeface="Nunito"/>
              </a:rPr>
              <a:t>The boxed numbers i link up nonterminal symbols in the input rhs with nonterminal symbols in the output rhs: 1 links to 1 , 2 with 2 , and so on.</a:t>
            </a:r>
            <a:endParaRPr sz="600">
              <a:solidFill>
                <a:srgbClr val="000000"/>
              </a:solidFill>
            </a:endParaRPr>
          </a:p>
        </p:txBody>
      </p:sp>
      <p:pic>
        <p:nvPicPr>
          <p:cNvPr id="306" name="Google Shape;306;p39"/>
          <p:cNvPicPr preferRelativeResize="0"/>
          <p:nvPr/>
        </p:nvPicPr>
        <p:blipFill>
          <a:blip r:embed="rId3">
            <a:alphaModFix/>
          </a:blip>
          <a:stretch>
            <a:fillRect/>
          </a:stretch>
        </p:blipFill>
        <p:spPr>
          <a:xfrm>
            <a:off x="751000" y="1461375"/>
            <a:ext cx="4476750" cy="2647950"/>
          </a:xfrm>
          <a:prstGeom prst="rect">
            <a:avLst/>
          </a:prstGeom>
          <a:noFill/>
          <a:ln>
            <a:noFill/>
          </a:ln>
        </p:spPr>
      </p:pic>
      <p:sp>
        <p:nvSpPr>
          <p:cNvPr id="307" name="Google Shape;307;p39"/>
          <p:cNvSpPr txBox="1"/>
          <p:nvPr/>
        </p:nvSpPr>
        <p:spPr>
          <a:xfrm>
            <a:off x="351025" y="4570400"/>
            <a:ext cx="4513200" cy="2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uFill>
                  <a:noFill/>
                </a:uFill>
                <a:hlinkClick r:id="rId4"/>
              </a:rPr>
              <a:t>David Chiang</a:t>
            </a:r>
            <a:r>
              <a:rPr b="1" lang="en" sz="1000"/>
              <a:t> CSE 40/60657: Natural Language Processing</a:t>
            </a:r>
            <a:endParaRPr b="1" sz="1000"/>
          </a:p>
          <a:p>
            <a:pPr indent="0" lvl="0" marL="0" rtl="0" algn="l">
              <a:spcBef>
                <a:spcPts val="600"/>
              </a:spcBef>
              <a:spcAft>
                <a:spcPts val="0"/>
              </a:spcAft>
              <a:buNone/>
            </a:pPr>
            <a:r>
              <a:t/>
            </a:r>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40"/>
          <p:cNvPicPr preferRelativeResize="0"/>
          <p:nvPr/>
        </p:nvPicPr>
        <p:blipFill>
          <a:blip r:embed="rId3">
            <a:alphaModFix/>
          </a:blip>
          <a:stretch>
            <a:fillRect/>
          </a:stretch>
        </p:blipFill>
        <p:spPr>
          <a:xfrm>
            <a:off x="3471150" y="501500"/>
            <a:ext cx="1562100" cy="457200"/>
          </a:xfrm>
          <a:prstGeom prst="rect">
            <a:avLst/>
          </a:prstGeom>
          <a:noFill/>
          <a:ln>
            <a:noFill/>
          </a:ln>
        </p:spPr>
      </p:pic>
      <p:pic>
        <p:nvPicPr>
          <p:cNvPr id="313" name="Google Shape;313;p40"/>
          <p:cNvPicPr preferRelativeResize="0"/>
          <p:nvPr/>
        </p:nvPicPr>
        <p:blipFill>
          <a:blip r:embed="rId4">
            <a:alphaModFix/>
          </a:blip>
          <a:stretch>
            <a:fillRect/>
          </a:stretch>
        </p:blipFill>
        <p:spPr>
          <a:xfrm>
            <a:off x="2223375" y="1076175"/>
            <a:ext cx="4057650" cy="552450"/>
          </a:xfrm>
          <a:prstGeom prst="rect">
            <a:avLst/>
          </a:prstGeom>
          <a:noFill/>
          <a:ln>
            <a:noFill/>
          </a:ln>
        </p:spPr>
      </p:pic>
      <p:pic>
        <p:nvPicPr>
          <p:cNvPr id="314" name="Google Shape;314;p40"/>
          <p:cNvPicPr preferRelativeResize="0"/>
          <p:nvPr/>
        </p:nvPicPr>
        <p:blipFill>
          <a:blip r:embed="rId5">
            <a:alphaModFix/>
          </a:blip>
          <a:stretch>
            <a:fillRect/>
          </a:stretch>
        </p:blipFill>
        <p:spPr>
          <a:xfrm>
            <a:off x="1423275" y="1815950"/>
            <a:ext cx="5657850" cy="476250"/>
          </a:xfrm>
          <a:prstGeom prst="rect">
            <a:avLst/>
          </a:prstGeom>
          <a:noFill/>
          <a:ln>
            <a:noFill/>
          </a:ln>
        </p:spPr>
      </p:pic>
      <p:pic>
        <p:nvPicPr>
          <p:cNvPr id="315" name="Google Shape;315;p40"/>
          <p:cNvPicPr preferRelativeResize="0"/>
          <p:nvPr/>
        </p:nvPicPr>
        <p:blipFill>
          <a:blip r:embed="rId6">
            <a:alphaModFix/>
          </a:blip>
          <a:stretch>
            <a:fillRect/>
          </a:stretch>
        </p:blipFill>
        <p:spPr>
          <a:xfrm>
            <a:off x="1028700" y="2421325"/>
            <a:ext cx="7086600" cy="1600200"/>
          </a:xfrm>
          <a:prstGeom prst="rect">
            <a:avLst/>
          </a:prstGeom>
          <a:noFill/>
          <a:ln>
            <a:noFill/>
          </a:ln>
        </p:spPr>
      </p:pic>
      <p:sp>
        <p:nvSpPr>
          <p:cNvPr id="316" name="Google Shape;316;p40"/>
          <p:cNvSpPr txBox="1"/>
          <p:nvPr/>
        </p:nvSpPr>
        <p:spPr>
          <a:xfrm>
            <a:off x="351025" y="4570400"/>
            <a:ext cx="4513200" cy="2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uFill>
                  <a:noFill/>
                </a:uFill>
                <a:hlinkClick r:id="rId7"/>
              </a:rPr>
              <a:t>David Chiang</a:t>
            </a:r>
            <a:r>
              <a:rPr b="1" lang="en" sz="1000"/>
              <a:t> CSE 40/60657: Natural Language Processing</a:t>
            </a:r>
            <a:endParaRPr b="1" sz="1000"/>
          </a:p>
          <a:p>
            <a:pPr indent="0" lvl="0" marL="0" rtl="0" algn="l">
              <a:spcBef>
                <a:spcPts val="600"/>
              </a:spcBef>
              <a:spcAft>
                <a:spcPts val="0"/>
              </a:spcAft>
              <a:buNone/>
            </a:pPr>
            <a:r>
              <a:t/>
            </a:r>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819150" y="617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Grammar</a:t>
            </a:r>
            <a:r>
              <a:rPr lang="en"/>
              <a:t> Induction Strategies</a:t>
            </a:r>
            <a:endParaRPr/>
          </a:p>
        </p:txBody>
      </p:sp>
      <p:sp>
        <p:nvSpPr>
          <p:cNvPr id="322" name="Google Shape;322;p41"/>
          <p:cNvSpPr txBox="1"/>
          <p:nvPr>
            <p:ph idx="1" type="body"/>
          </p:nvPr>
        </p:nvSpPr>
        <p:spPr>
          <a:xfrm>
            <a:off x="819150" y="1174300"/>
            <a:ext cx="7505700" cy="3392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Abstracting Entities</a:t>
            </a:r>
            <a:endParaRPr sz="1900"/>
          </a:p>
          <a:p>
            <a:pPr indent="-349250" lvl="1" marL="914400" rtl="0" algn="l">
              <a:spcBef>
                <a:spcPts val="0"/>
              </a:spcBef>
              <a:spcAft>
                <a:spcPts val="0"/>
              </a:spcAft>
              <a:buSzPts val="1900"/>
              <a:buChar char="○"/>
            </a:pPr>
            <a:r>
              <a:rPr lang="en" sz="1700">
                <a:solidFill>
                  <a:srgbClr val="233A44"/>
                </a:solidFill>
              </a:rPr>
              <a:t>Abstracts entities with their types</a:t>
            </a:r>
            <a:endParaRPr sz="1900"/>
          </a:p>
          <a:p>
            <a:pPr indent="-349250" lvl="0" marL="457200" rtl="0" algn="l">
              <a:spcBef>
                <a:spcPts val="0"/>
              </a:spcBef>
              <a:spcAft>
                <a:spcPts val="0"/>
              </a:spcAft>
              <a:buSzPts val="1900"/>
              <a:buChar char="●"/>
            </a:pPr>
            <a:r>
              <a:rPr lang="en" sz="1900"/>
              <a:t>Abstracting Whole Phrases</a:t>
            </a:r>
            <a:endParaRPr sz="1900"/>
          </a:p>
          <a:p>
            <a:pPr indent="-349250" lvl="1" marL="914400" rtl="0" algn="l">
              <a:spcBef>
                <a:spcPts val="0"/>
              </a:spcBef>
              <a:spcAft>
                <a:spcPts val="0"/>
              </a:spcAft>
              <a:buSzPts val="1900"/>
              <a:buChar char="○"/>
            </a:pPr>
            <a:r>
              <a:rPr lang="en" sz="1700">
                <a:solidFill>
                  <a:srgbClr val="233A44"/>
                </a:solidFill>
              </a:rPr>
              <a:t>Abstracts both entities and whole phrases with their types</a:t>
            </a:r>
            <a:endParaRPr sz="1900"/>
          </a:p>
          <a:p>
            <a:pPr indent="-349250" lvl="0" marL="457200" rtl="0" algn="l">
              <a:spcBef>
                <a:spcPts val="0"/>
              </a:spcBef>
              <a:spcAft>
                <a:spcPts val="0"/>
              </a:spcAft>
              <a:buSzPts val="1900"/>
              <a:buChar char="●"/>
            </a:pPr>
            <a:r>
              <a:rPr lang="en" sz="1900"/>
              <a:t>Concatenation</a:t>
            </a:r>
            <a:endParaRPr sz="1900"/>
          </a:p>
          <a:p>
            <a:pPr indent="-349250" lvl="1" marL="914400" rtl="0" algn="l">
              <a:spcBef>
                <a:spcPts val="0"/>
              </a:spcBef>
              <a:spcAft>
                <a:spcPts val="0"/>
              </a:spcAft>
              <a:buSzPts val="1900"/>
              <a:buChar char="○"/>
            </a:pPr>
            <a:r>
              <a:rPr lang="en" sz="1700">
                <a:solidFill>
                  <a:srgbClr val="233A44"/>
                </a:solidFill>
              </a:rPr>
              <a:t>For any k &gt;=2, CONCAT-K creates two types of rules</a:t>
            </a:r>
            <a:endParaRPr sz="1700">
              <a:solidFill>
                <a:srgbClr val="233A44"/>
              </a:solidFill>
            </a:endParaRPr>
          </a:p>
          <a:p>
            <a:pPr indent="-336550" lvl="1" marL="914400" rtl="0" algn="l">
              <a:spcBef>
                <a:spcPts val="0"/>
              </a:spcBef>
              <a:spcAft>
                <a:spcPts val="0"/>
              </a:spcAft>
              <a:buClr>
                <a:srgbClr val="233A44"/>
              </a:buClr>
              <a:buSzPts val="1700"/>
              <a:buChar char="○"/>
            </a:pPr>
            <a:r>
              <a:rPr lang="en" sz="1700">
                <a:solidFill>
                  <a:srgbClr val="233A44"/>
                </a:solidFill>
              </a:rPr>
              <a:t>ROOT going to a sequence of k SENT’s</a:t>
            </a:r>
            <a:endParaRPr sz="1700">
              <a:solidFill>
                <a:srgbClr val="233A44"/>
              </a:solidFill>
            </a:endParaRPr>
          </a:p>
          <a:p>
            <a:pPr indent="-336550" lvl="1" marL="914400" rtl="0" algn="l">
              <a:spcBef>
                <a:spcPts val="0"/>
              </a:spcBef>
              <a:spcAft>
                <a:spcPts val="0"/>
              </a:spcAft>
              <a:buClr>
                <a:srgbClr val="233A44"/>
              </a:buClr>
              <a:buSzPts val="1700"/>
              <a:buChar char="○"/>
            </a:pPr>
            <a:r>
              <a:rPr lang="en" sz="1700">
                <a:solidFill>
                  <a:srgbClr val="233A44"/>
                </a:solidFill>
              </a:rPr>
              <a:t>• Then for each ROOT -&gt; &lt;α,β&gt; in the input grammar, add rule SENT- &gt; &lt;α,β&gt; to the output grammar</a:t>
            </a:r>
            <a:endParaRPr sz="1700">
              <a:solidFill>
                <a:srgbClr val="233A44"/>
              </a:solidFill>
            </a:endParaRPr>
          </a:p>
          <a:p>
            <a:pPr indent="-336550" lvl="0" marL="457200" rtl="0" algn="l">
              <a:spcBef>
                <a:spcPts val="0"/>
              </a:spcBef>
              <a:spcAft>
                <a:spcPts val="0"/>
              </a:spcAft>
              <a:buClr>
                <a:srgbClr val="233A44"/>
              </a:buClr>
              <a:buSzPts val="1700"/>
              <a:buChar char="●"/>
            </a:pPr>
            <a:r>
              <a:rPr lang="en" sz="1700">
                <a:solidFill>
                  <a:srgbClr val="233A44"/>
                </a:solidFill>
              </a:rPr>
              <a:t>Composition of multiple Strategies</a:t>
            </a:r>
            <a:endParaRPr sz="1700">
              <a:solidFill>
                <a:srgbClr val="233A44"/>
              </a:solidFill>
            </a:endParaRPr>
          </a:p>
          <a:p>
            <a:pPr indent="0" lvl="0" marL="0" rtl="0" algn="l">
              <a:spcBef>
                <a:spcPts val="1600"/>
              </a:spcBef>
              <a:spcAft>
                <a:spcPts val="1600"/>
              </a:spcAft>
              <a:buNone/>
            </a:pPr>
            <a:r>
              <a:t/>
            </a:r>
            <a:endParaRPr sz="1700">
              <a:solidFill>
                <a:srgbClr val="233A4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5"/>
          <p:cNvSpPr txBox="1"/>
          <p:nvPr>
            <p:ph idx="1" type="body"/>
          </p:nvPr>
        </p:nvSpPr>
        <p:spPr>
          <a:xfrm>
            <a:off x="819150" y="1732850"/>
            <a:ext cx="7505700" cy="24480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Clr>
                <a:srgbClr val="011C3C"/>
              </a:buClr>
              <a:buSzPts val="2500"/>
              <a:buFont typeface="Arial"/>
              <a:buChar char="●"/>
            </a:pPr>
            <a:r>
              <a:rPr lang="en" sz="2500">
                <a:solidFill>
                  <a:srgbClr val="011C3C"/>
                </a:solidFill>
                <a:latin typeface="Arial"/>
                <a:ea typeface="Arial"/>
                <a:cs typeface="Arial"/>
                <a:sym typeface="Arial"/>
              </a:rPr>
              <a:t>Converting natural language to a logical form</a:t>
            </a:r>
            <a:endParaRPr sz="2500">
              <a:solidFill>
                <a:srgbClr val="011C3C"/>
              </a:solidFill>
              <a:latin typeface="Arial"/>
              <a:ea typeface="Arial"/>
              <a:cs typeface="Arial"/>
              <a:sym typeface="Arial"/>
            </a:endParaRPr>
          </a:p>
          <a:p>
            <a:pPr indent="-355600" lvl="1" marL="914400" rtl="0" algn="l">
              <a:spcBef>
                <a:spcPts val="0"/>
              </a:spcBef>
              <a:spcAft>
                <a:spcPts val="0"/>
              </a:spcAft>
              <a:buClr>
                <a:srgbClr val="7C7C7C"/>
              </a:buClr>
              <a:buSzPts val="2000"/>
              <a:buFont typeface="Arial"/>
              <a:buChar char="○"/>
            </a:pPr>
            <a:r>
              <a:rPr lang="en" sz="2000">
                <a:solidFill>
                  <a:srgbClr val="7C7C7C"/>
                </a:solidFill>
                <a:latin typeface="Arial"/>
                <a:ea typeface="Arial"/>
                <a:cs typeface="Arial"/>
                <a:sym typeface="Arial"/>
              </a:rPr>
              <a:t>e.g., executable code for a specific application</a:t>
            </a:r>
            <a:endParaRPr sz="2000">
              <a:solidFill>
                <a:srgbClr val="7C7C7C"/>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500">
                <a:solidFill>
                  <a:srgbClr val="000000"/>
                </a:solidFill>
                <a:latin typeface="Arial"/>
                <a:ea typeface="Arial"/>
                <a:cs typeface="Arial"/>
                <a:sym typeface="Arial"/>
              </a:rPr>
              <a:t>Input</a:t>
            </a:r>
            <a:endParaRPr sz="2500">
              <a:solidFill>
                <a:srgbClr val="000000"/>
              </a:solidFill>
              <a:latin typeface="Arial"/>
              <a:ea typeface="Arial"/>
              <a:cs typeface="Arial"/>
              <a:sym typeface="Arial"/>
            </a:endParaRPr>
          </a:p>
          <a:p>
            <a:pPr indent="-355600" lvl="1" marL="914400" rtl="0" algn="l">
              <a:spcBef>
                <a:spcPts val="0"/>
              </a:spcBef>
              <a:spcAft>
                <a:spcPts val="0"/>
              </a:spcAft>
              <a:buClr>
                <a:srgbClr val="7C7C7C"/>
              </a:buClr>
              <a:buSzPts val="2000"/>
              <a:buFont typeface="Arial"/>
              <a:buChar char="○"/>
            </a:pPr>
            <a:r>
              <a:rPr lang="en" sz="2000">
                <a:solidFill>
                  <a:srgbClr val="7C7C7C"/>
                </a:solidFill>
                <a:latin typeface="Arial"/>
                <a:ea typeface="Arial"/>
                <a:cs typeface="Arial"/>
                <a:sym typeface="Arial"/>
              </a:rPr>
              <a:t>Javier likes pizza</a:t>
            </a:r>
            <a:endParaRPr sz="2000">
              <a:solidFill>
                <a:srgbClr val="7C7C7C"/>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500">
                <a:solidFill>
                  <a:srgbClr val="000000"/>
                </a:solidFill>
                <a:latin typeface="Arial"/>
                <a:ea typeface="Arial"/>
                <a:cs typeface="Arial"/>
                <a:sym typeface="Arial"/>
              </a:rPr>
              <a:t>Output</a:t>
            </a:r>
            <a:endParaRPr sz="2500">
              <a:solidFill>
                <a:srgbClr val="000000"/>
              </a:solidFill>
              <a:latin typeface="Arial"/>
              <a:ea typeface="Arial"/>
              <a:cs typeface="Arial"/>
              <a:sym typeface="Arial"/>
            </a:endParaRPr>
          </a:p>
          <a:p>
            <a:pPr indent="-355600" lvl="1" marL="914400" rtl="0" algn="l">
              <a:spcBef>
                <a:spcPts val="0"/>
              </a:spcBef>
              <a:spcAft>
                <a:spcPts val="0"/>
              </a:spcAft>
              <a:buClr>
                <a:srgbClr val="7C7C7C"/>
              </a:buClr>
              <a:buSzPts val="2000"/>
              <a:buFont typeface="Arial"/>
              <a:buChar char="○"/>
            </a:pPr>
            <a:r>
              <a:rPr i="1" lang="en" sz="2000">
                <a:solidFill>
                  <a:srgbClr val="7C7C7C"/>
                </a:solidFill>
                <a:latin typeface="Arial"/>
                <a:ea typeface="Arial"/>
                <a:cs typeface="Arial"/>
                <a:sym typeface="Arial"/>
              </a:rPr>
              <a:t>like(Javier, pizza)</a:t>
            </a:r>
            <a:endParaRPr i="1" sz="2000">
              <a:solidFill>
                <a:srgbClr val="7C7C7C"/>
              </a:solidFill>
              <a:latin typeface="Arial"/>
              <a:ea typeface="Arial"/>
              <a:cs typeface="Arial"/>
              <a:sym typeface="Arial"/>
            </a:endParaRPr>
          </a:p>
          <a:p>
            <a:pPr indent="0" lvl="0" marL="457200" marR="0" rtl="0" algn="l">
              <a:lnSpc>
                <a:spcPct val="115000"/>
              </a:lnSpc>
              <a:spcBef>
                <a:spcPts val="600"/>
              </a:spcBef>
              <a:spcAft>
                <a:spcPts val="0"/>
              </a:spcAft>
              <a:buNone/>
            </a:pPr>
            <a:r>
              <a:t/>
            </a:r>
            <a:endParaRPr sz="2500">
              <a:solidFill>
                <a:srgbClr val="011C3C"/>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9" name="Google Shape;329;p42"/>
          <p:cNvPicPr preferRelativeResize="0"/>
          <p:nvPr/>
        </p:nvPicPr>
        <p:blipFill>
          <a:blip r:embed="rId3">
            <a:alphaModFix/>
          </a:blip>
          <a:stretch>
            <a:fillRect/>
          </a:stretch>
        </p:blipFill>
        <p:spPr>
          <a:xfrm>
            <a:off x="560150" y="197275"/>
            <a:ext cx="8023700" cy="47489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43"/>
          <p:cNvPicPr preferRelativeResize="0"/>
          <p:nvPr/>
        </p:nvPicPr>
        <p:blipFill>
          <a:blip r:embed="rId3">
            <a:alphaModFix/>
          </a:blip>
          <a:stretch>
            <a:fillRect/>
          </a:stretch>
        </p:blipFill>
        <p:spPr>
          <a:xfrm>
            <a:off x="228600" y="1594200"/>
            <a:ext cx="8704374" cy="1898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819150" y="4284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40" name="Google Shape;340;p44"/>
          <p:cNvSpPr txBox="1"/>
          <p:nvPr>
            <p:ph idx="1" type="body"/>
          </p:nvPr>
        </p:nvSpPr>
        <p:spPr>
          <a:xfrm>
            <a:off x="747525" y="994275"/>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a:t>
            </a:r>
            <a:r>
              <a:rPr lang="en" sz="1800"/>
              <a:t>n d</a:t>
            </a:r>
            <a:r>
              <a:rPr lang="en" sz="1800"/>
              <a:t>ata recombinatio</a:t>
            </a:r>
            <a:r>
              <a:rPr lang="en" sz="1800"/>
              <a:t>n</a:t>
            </a:r>
            <a:r>
              <a:rPr lang="en" sz="1800">
                <a:solidFill>
                  <a:srgbClr val="233A44"/>
                </a:solidFill>
              </a:rPr>
              <a:t>, data generated by a high precision generative model is used to train a second, domain-general model.</a:t>
            </a:r>
            <a:endParaRPr sz="1800">
              <a:solidFill>
                <a:srgbClr val="233A44"/>
              </a:solidFill>
            </a:endParaRPr>
          </a:p>
          <a:p>
            <a:pPr indent="-355600" lvl="1" marL="914400" rtl="0" algn="l">
              <a:spcBef>
                <a:spcPts val="0"/>
              </a:spcBef>
              <a:spcAft>
                <a:spcPts val="0"/>
              </a:spcAft>
              <a:buClr>
                <a:srgbClr val="233A44"/>
              </a:buClr>
              <a:buSzPts val="2000"/>
              <a:buChar char="○"/>
            </a:pPr>
            <a:r>
              <a:rPr lang="en" sz="1800">
                <a:solidFill>
                  <a:srgbClr val="233A44"/>
                </a:solidFill>
              </a:rPr>
              <a:t>Some of their induced grammars generate examples that are not in the test distribution, but nonetheless aid in generalization.</a:t>
            </a:r>
            <a:endParaRPr sz="1800">
              <a:solidFill>
                <a:srgbClr val="233A44"/>
              </a:solidFill>
            </a:endParaRPr>
          </a:p>
          <a:p>
            <a:pPr indent="-342900" lvl="0" marL="457200" rtl="0" algn="l">
              <a:spcBef>
                <a:spcPts val="0"/>
              </a:spcBef>
              <a:spcAft>
                <a:spcPts val="0"/>
              </a:spcAft>
              <a:buClr>
                <a:srgbClr val="233A44"/>
              </a:buClr>
              <a:buSzPts val="1800"/>
              <a:buChar char="●"/>
            </a:pPr>
            <a:r>
              <a:rPr lang="en" sz="1800">
                <a:solidFill>
                  <a:srgbClr val="233A44"/>
                </a:solidFill>
              </a:rPr>
              <a:t>“Language is a blend of crisp regularities and soft relationships. Their work takes RNNs, which excel at modeling soft phenomena, and uses a highly structured tool—synchronous context free grammars—to infuse them with an understanding of crisp structure. They believe this paradigm for simultaneously modeling the soft and hard aspects of language should have broader applicability beyond semantic parsing.”</a:t>
            </a:r>
            <a:endParaRPr sz="1800">
              <a:solidFill>
                <a:srgbClr val="233A44"/>
              </a:solidFill>
            </a:endParaRPr>
          </a:p>
        </p:txBody>
      </p:sp>
      <p:sp>
        <p:nvSpPr>
          <p:cNvPr id="341" name="Google Shape;341;p44"/>
          <p:cNvSpPr txBox="1"/>
          <p:nvPr/>
        </p:nvSpPr>
        <p:spPr>
          <a:xfrm>
            <a:off x="228600" y="4572000"/>
            <a:ext cx="3871800" cy="38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lang="en" sz="1300" u="sng">
                <a:solidFill>
                  <a:srgbClr val="1155CC"/>
                </a:solidFill>
                <a:hlinkClick r:id="rId3"/>
              </a:rPr>
              <a:t>Data Recombination for Neural Semantic Parsing</a:t>
            </a:r>
            <a:endParaRPr sz="1300" u="sng">
              <a:solidFill>
                <a:srgbClr val="1155CC"/>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Greedy, Joint Syntactic-Semantic Parsing with Stack LSTMs</a:t>
            </a:r>
            <a:endParaRPr/>
          </a:p>
        </p:txBody>
      </p:sp>
      <p:sp>
        <p:nvSpPr>
          <p:cNvPr id="347" name="Google Shape;347;p4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8" name="Google Shape;348;p45"/>
          <p:cNvPicPr preferRelativeResize="0"/>
          <p:nvPr/>
        </p:nvPicPr>
        <p:blipFill>
          <a:blip r:embed="rId3">
            <a:alphaModFix/>
          </a:blip>
          <a:stretch>
            <a:fillRect/>
          </a:stretch>
        </p:blipFill>
        <p:spPr>
          <a:xfrm>
            <a:off x="811825" y="2035948"/>
            <a:ext cx="7520339" cy="1870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819150" y="464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Syntactic and Semantic Dependency Parsing</a:t>
            </a:r>
            <a:endParaRPr/>
          </a:p>
        </p:txBody>
      </p:sp>
      <p:sp>
        <p:nvSpPr>
          <p:cNvPr id="354" name="Google Shape;354;p4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5" name="Google Shape;355;p46"/>
          <p:cNvPicPr preferRelativeResize="0"/>
          <p:nvPr/>
        </p:nvPicPr>
        <p:blipFill>
          <a:blip r:embed="rId3">
            <a:alphaModFix/>
          </a:blip>
          <a:stretch>
            <a:fillRect/>
          </a:stretch>
        </p:blipFill>
        <p:spPr>
          <a:xfrm>
            <a:off x="2475791" y="1279775"/>
            <a:ext cx="5868830" cy="3343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Transition-Based Procedure</a:t>
            </a:r>
            <a:endParaRPr/>
          </a:p>
        </p:txBody>
      </p:sp>
      <p:sp>
        <p:nvSpPr>
          <p:cNvPr id="361" name="Google Shape;361;p4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Incrementally processing words in the sentence from left to right</a:t>
            </a:r>
            <a:endParaRPr sz="1900"/>
          </a:p>
          <a:p>
            <a:pPr indent="-349250" lvl="0" marL="457200" rtl="0" algn="l">
              <a:spcBef>
                <a:spcPts val="0"/>
              </a:spcBef>
              <a:spcAft>
                <a:spcPts val="0"/>
              </a:spcAft>
              <a:buSzPts val="1900"/>
              <a:buChar char="●"/>
            </a:pPr>
            <a:r>
              <a:rPr lang="en" sz="1900"/>
              <a:t>Three stack data structures, where </a:t>
            </a:r>
            <a:r>
              <a:rPr i="1" lang="en" sz="1900"/>
              <a:t>t</a:t>
            </a:r>
            <a:r>
              <a:rPr lang="en" sz="1900"/>
              <a:t> is the timestep</a:t>
            </a:r>
            <a:endParaRPr sz="1900"/>
          </a:p>
          <a:p>
            <a:pPr indent="-349250" lvl="1" marL="914400" rtl="0" algn="l">
              <a:spcBef>
                <a:spcPts val="0"/>
              </a:spcBef>
              <a:spcAft>
                <a:spcPts val="0"/>
              </a:spcAft>
              <a:buSzPts val="1900"/>
              <a:buChar char="○"/>
            </a:pPr>
            <a:r>
              <a:rPr lang="en" sz="1900"/>
              <a:t>Syntactic stack S</a:t>
            </a:r>
            <a:r>
              <a:rPr baseline="-25000" lang="en" sz="1900"/>
              <a:t>t</a:t>
            </a:r>
            <a:endParaRPr baseline="-25000" sz="1900"/>
          </a:p>
          <a:p>
            <a:pPr indent="-349250" lvl="1" marL="914400" rtl="0" algn="l">
              <a:spcBef>
                <a:spcPts val="0"/>
              </a:spcBef>
              <a:spcAft>
                <a:spcPts val="0"/>
              </a:spcAft>
              <a:buSzPts val="1900"/>
              <a:buChar char="○"/>
            </a:pPr>
            <a:r>
              <a:rPr lang="en" sz="1900"/>
              <a:t>Semantic stack M</a:t>
            </a:r>
            <a:r>
              <a:rPr baseline="-25000" lang="en" sz="1900"/>
              <a:t>t</a:t>
            </a:r>
            <a:endParaRPr baseline="-25000" sz="1900"/>
          </a:p>
          <a:p>
            <a:pPr indent="-349250" lvl="1" marL="914400" rtl="0" algn="l">
              <a:spcBef>
                <a:spcPts val="0"/>
              </a:spcBef>
              <a:spcAft>
                <a:spcPts val="0"/>
              </a:spcAft>
              <a:buSzPts val="1900"/>
              <a:buChar char="○"/>
            </a:pPr>
            <a:r>
              <a:rPr lang="en" sz="1900"/>
              <a:t>Buffer of input words B</a:t>
            </a:r>
            <a:r>
              <a:rPr baseline="-25000" lang="en" sz="1900"/>
              <a:t>t</a:t>
            </a:r>
            <a:endParaRPr baseline="-25000" sz="1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48"/>
          <p:cNvPicPr preferRelativeResize="0"/>
          <p:nvPr/>
        </p:nvPicPr>
        <p:blipFill>
          <a:blip r:embed="rId3">
            <a:alphaModFix/>
          </a:blip>
          <a:stretch>
            <a:fillRect/>
          </a:stretch>
        </p:blipFill>
        <p:spPr>
          <a:xfrm>
            <a:off x="1105638" y="246700"/>
            <a:ext cx="6932724" cy="4368326"/>
          </a:xfrm>
          <a:prstGeom prst="rect">
            <a:avLst/>
          </a:prstGeom>
          <a:noFill/>
          <a:ln>
            <a:noFill/>
          </a:ln>
        </p:spPr>
      </p:pic>
      <p:sp>
        <p:nvSpPr>
          <p:cNvPr id="367" name="Google Shape;367;p48"/>
          <p:cNvSpPr txBox="1"/>
          <p:nvPr/>
        </p:nvSpPr>
        <p:spPr>
          <a:xfrm>
            <a:off x="114625" y="4615025"/>
            <a:ext cx="46851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https://www.cs.cmu.edu/~sswayamd/talks/conll16.pdf</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819150" y="388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Transitions for Joint Parsing</a:t>
            </a:r>
            <a:endParaRPr/>
          </a:p>
        </p:txBody>
      </p:sp>
      <p:sp>
        <p:nvSpPr>
          <p:cNvPr id="373" name="Google Shape;373;p4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4" name="Google Shape;374;p49"/>
          <p:cNvPicPr preferRelativeResize="0"/>
          <p:nvPr/>
        </p:nvPicPr>
        <p:blipFill>
          <a:blip r:embed="rId3">
            <a:alphaModFix/>
          </a:blip>
          <a:stretch>
            <a:fillRect/>
          </a:stretch>
        </p:blipFill>
        <p:spPr>
          <a:xfrm>
            <a:off x="457200" y="1203049"/>
            <a:ext cx="8161774" cy="3458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869300" y="19071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slides ar</a:t>
            </a:r>
            <a:r>
              <a:rPr lang="en"/>
              <a:t>e f</a:t>
            </a:r>
            <a:r>
              <a:rPr lang="en"/>
              <a:t>rom S</a:t>
            </a:r>
            <a:r>
              <a:rPr lang="en"/>
              <a:t>wayamdipta’s talk</a:t>
            </a:r>
            <a:endParaRPr/>
          </a:p>
        </p:txBody>
      </p:sp>
      <p:sp>
        <p:nvSpPr>
          <p:cNvPr id="380" name="Google Shape;380;p50"/>
          <p:cNvSpPr txBox="1"/>
          <p:nvPr>
            <p:ph idx="1" type="body"/>
          </p:nvPr>
        </p:nvSpPr>
        <p:spPr>
          <a:xfrm>
            <a:off x="819150" y="3811050"/>
            <a:ext cx="7505700" cy="62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000000"/>
                </a:solidFill>
                <a:latin typeface="Arial"/>
                <a:ea typeface="Arial"/>
                <a:cs typeface="Arial"/>
                <a:sym typeface="Arial"/>
              </a:rPr>
              <a:t>https://www.cs.cmu.edu/~sswayamd/talks/conll16.pdf</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51"/>
          <p:cNvPicPr preferRelativeResize="0"/>
          <p:nvPr/>
        </p:nvPicPr>
        <p:blipFill>
          <a:blip r:embed="rId3">
            <a:alphaModFix/>
          </a:blip>
          <a:stretch>
            <a:fillRect/>
          </a:stretch>
        </p:blipFill>
        <p:spPr>
          <a:xfrm>
            <a:off x="635900" y="152400"/>
            <a:ext cx="7915944"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3728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Syntactic Parser</a:t>
            </a:r>
            <a:endParaRPr/>
          </a:p>
        </p:txBody>
      </p:sp>
      <p:sp>
        <p:nvSpPr>
          <p:cNvPr id="147" name="Google Shape;147;p16"/>
          <p:cNvSpPr txBox="1"/>
          <p:nvPr>
            <p:ph idx="1" type="body"/>
          </p:nvPr>
        </p:nvSpPr>
        <p:spPr>
          <a:xfrm>
            <a:off x="819150" y="1158950"/>
            <a:ext cx="3264000" cy="2448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500">
                <a:solidFill>
                  <a:srgbClr val="000000"/>
                </a:solidFill>
                <a:latin typeface="Arial"/>
                <a:ea typeface="Arial"/>
                <a:cs typeface="Arial"/>
                <a:sym typeface="Arial"/>
              </a:rPr>
              <a:t>Dependency and </a:t>
            </a:r>
            <a:r>
              <a:rPr b="1" lang="en" sz="1500">
                <a:solidFill>
                  <a:srgbClr val="000000"/>
                </a:solidFill>
                <a:latin typeface="Arial"/>
                <a:ea typeface="Arial"/>
                <a:cs typeface="Arial"/>
                <a:sym typeface="Arial"/>
              </a:rPr>
              <a:t>Phrase </a:t>
            </a:r>
            <a:r>
              <a:rPr b="1" lang="en" sz="1500">
                <a:solidFill>
                  <a:srgbClr val="000000"/>
                </a:solidFill>
                <a:latin typeface="Arial"/>
                <a:ea typeface="Arial"/>
                <a:cs typeface="Arial"/>
                <a:sym typeface="Arial"/>
              </a:rPr>
              <a:t>Based Parsing</a:t>
            </a:r>
            <a:endParaRPr b="1" sz="15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 sz="1500">
                <a:solidFill>
                  <a:srgbClr val="000000"/>
                </a:solidFill>
                <a:latin typeface="Arial"/>
                <a:ea typeface="Arial"/>
                <a:cs typeface="Arial"/>
                <a:sym typeface="Arial"/>
              </a:rPr>
              <a:t>A</a:t>
            </a:r>
            <a:r>
              <a:rPr lang="en" sz="1500">
                <a:solidFill>
                  <a:srgbClr val="000000"/>
                </a:solidFill>
                <a:latin typeface="Arial"/>
                <a:ea typeface="Arial"/>
                <a:cs typeface="Arial"/>
                <a:sym typeface="Arial"/>
              </a:rPr>
              <a:t> phrase structure representation may be found more suitable for languages with rather fixed word order patterns and clear constituency structures. Dependency representations, in contrast, may be found more adequate for languages which allow greater freedom of word order</a:t>
            </a:r>
            <a:endParaRPr sz="1500">
              <a:solidFill>
                <a:srgbClr val="000000"/>
              </a:solidFill>
              <a:latin typeface="Arial"/>
              <a:ea typeface="Arial"/>
              <a:cs typeface="Arial"/>
              <a:sym typeface="Arial"/>
            </a:endParaRPr>
          </a:p>
          <a:p>
            <a:pPr indent="0" lvl="0" marL="0" marR="0" rtl="0" algn="l">
              <a:lnSpc>
                <a:spcPct val="115000"/>
              </a:lnSpc>
              <a:spcBef>
                <a:spcPts val="0"/>
              </a:spcBef>
              <a:spcAft>
                <a:spcPts val="1600"/>
              </a:spcAft>
              <a:buNone/>
            </a:pPr>
            <a:r>
              <a:t/>
            </a:r>
            <a:endParaRPr sz="1500">
              <a:solidFill>
                <a:srgbClr val="000000"/>
              </a:solidFill>
              <a:latin typeface="Arial"/>
              <a:ea typeface="Arial"/>
              <a:cs typeface="Arial"/>
              <a:sym typeface="Arial"/>
            </a:endParaRPr>
          </a:p>
        </p:txBody>
      </p:sp>
      <p:pic>
        <p:nvPicPr>
          <p:cNvPr id="148" name="Google Shape;148;p16"/>
          <p:cNvPicPr preferRelativeResize="0"/>
          <p:nvPr/>
        </p:nvPicPr>
        <p:blipFill>
          <a:blip r:embed="rId3">
            <a:alphaModFix/>
          </a:blip>
          <a:stretch>
            <a:fillRect/>
          </a:stretch>
        </p:blipFill>
        <p:spPr>
          <a:xfrm>
            <a:off x="4047325" y="780825"/>
            <a:ext cx="4662050" cy="2760100"/>
          </a:xfrm>
          <a:prstGeom prst="rect">
            <a:avLst/>
          </a:prstGeom>
          <a:noFill/>
          <a:ln>
            <a:noFill/>
          </a:ln>
        </p:spPr>
      </p:pic>
      <p:sp>
        <p:nvSpPr>
          <p:cNvPr id="149" name="Google Shape;149;p16"/>
          <p:cNvSpPr txBox="1"/>
          <p:nvPr/>
        </p:nvSpPr>
        <p:spPr>
          <a:xfrm>
            <a:off x="4305625" y="3956550"/>
            <a:ext cx="45732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Dependency                                        Phrase</a:t>
            </a:r>
            <a:endParaRPr/>
          </a:p>
        </p:txBody>
      </p:sp>
      <p:sp>
        <p:nvSpPr>
          <p:cNvPr id="150" name="Google Shape;150;p16"/>
          <p:cNvSpPr txBox="1"/>
          <p:nvPr/>
        </p:nvSpPr>
        <p:spPr>
          <a:xfrm>
            <a:off x="263425" y="4422000"/>
            <a:ext cx="59508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Speech and Language Processing, Jurafsky/Martin https://web.stanford.edu/~jurafsky/slp3/ed3book.pdf</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2" name="Google Shape;392;p52"/>
          <p:cNvPicPr preferRelativeResize="0"/>
          <p:nvPr/>
        </p:nvPicPr>
        <p:blipFill>
          <a:blip r:embed="rId3">
            <a:alphaModFix/>
          </a:blip>
          <a:stretch>
            <a:fillRect/>
          </a:stretch>
        </p:blipFill>
        <p:spPr>
          <a:xfrm>
            <a:off x="492049" y="232812"/>
            <a:ext cx="8159901" cy="4677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9" name="Google Shape;399;p53"/>
          <p:cNvPicPr preferRelativeResize="0"/>
          <p:nvPr/>
        </p:nvPicPr>
        <p:blipFill>
          <a:blip r:embed="rId3">
            <a:alphaModFix/>
          </a:blip>
          <a:stretch>
            <a:fillRect/>
          </a:stretch>
        </p:blipFill>
        <p:spPr>
          <a:xfrm>
            <a:off x="424650" y="236400"/>
            <a:ext cx="8294701" cy="4599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6" name="Google Shape;406;p54"/>
          <p:cNvPicPr preferRelativeResize="0"/>
          <p:nvPr/>
        </p:nvPicPr>
        <p:blipFill>
          <a:blip r:embed="rId3">
            <a:alphaModFix/>
          </a:blip>
          <a:stretch>
            <a:fillRect/>
          </a:stretch>
        </p:blipFill>
        <p:spPr>
          <a:xfrm>
            <a:off x="336238" y="222075"/>
            <a:ext cx="8471526" cy="4762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3" name="Google Shape;413;p55"/>
          <p:cNvPicPr preferRelativeResize="0"/>
          <p:nvPr/>
        </p:nvPicPr>
        <p:blipFill>
          <a:blip r:embed="rId3">
            <a:alphaModFix/>
          </a:blip>
          <a:stretch>
            <a:fillRect/>
          </a:stretch>
        </p:blipFill>
        <p:spPr>
          <a:xfrm>
            <a:off x="357275" y="229250"/>
            <a:ext cx="8429450" cy="47423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0" name="Google Shape;420;p56"/>
          <p:cNvPicPr preferRelativeResize="0"/>
          <p:nvPr/>
        </p:nvPicPr>
        <p:blipFill>
          <a:blip r:embed="rId3">
            <a:alphaModFix/>
          </a:blip>
          <a:stretch>
            <a:fillRect/>
          </a:stretch>
        </p:blipFill>
        <p:spPr>
          <a:xfrm>
            <a:off x="481874" y="243163"/>
            <a:ext cx="8107352" cy="4657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7" name="Google Shape;427;p57"/>
          <p:cNvPicPr preferRelativeResize="0"/>
          <p:nvPr/>
        </p:nvPicPr>
        <p:blipFill>
          <a:blip r:embed="rId3">
            <a:alphaModFix/>
          </a:blip>
          <a:stretch>
            <a:fillRect/>
          </a:stretch>
        </p:blipFill>
        <p:spPr>
          <a:xfrm>
            <a:off x="509900" y="220601"/>
            <a:ext cx="8124200" cy="47796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4" name="Google Shape;434;p58"/>
          <p:cNvPicPr preferRelativeResize="0"/>
          <p:nvPr/>
        </p:nvPicPr>
        <p:blipFill>
          <a:blip r:embed="rId3">
            <a:alphaModFix/>
          </a:blip>
          <a:stretch>
            <a:fillRect/>
          </a:stretch>
        </p:blipFill>
        <p:spPr>
          <a:xfrm>
            <a:off x="427500" y="224875"/>
            <a:ext cx="8289002" cy="4751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1" name="Google Shape;441;p59"/>
          <p:cNvPicPr preferRelativeResize="0"/>
          <p:nvPr/>
        </p:nvPicPr>
        <p:blipFill>
          <a:blip r:embed="rId3">
            <a:alphaModFix/>
          </a:blip>
          <a:stretch>
            <a:fillRect/>
          </a:stretch>
        </p:blipFill>
        <p:spPr>
          <a:xfrm>
            <a:off x="483525" y="207750"/>
            <a:ext cx="8176949" cy="472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8" name="Google Shape;448;p60"/>
          <p:cNvPicPr preferRelativeResize="0"/>
          <p:nvPr/>
        </p:nvPicPr>
        <p:blipFill>
          <a:blip r:embed="rId3">
            <a:alphaModFix/>
          </a:blip>
          <a:stretch>
            <a:fillRect/>
          </a:stretch>
        </p:blipFill>
        <p:spPr>
          <a:xfrm>
            <a:off x="437088" y="193425"/>
            <a:ext cx="8269826" cy="4821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5" name="Google Shape;455;p61"/>
          <p:cNvPicPr preferRelativeResize="0"/>
          <p:nvPr/>
        </p:nvPicPr>
        <p:blipFill>
          <a:blip r:embed="rId3">
            <a:alphaModFix/>
          </a:blip>
          <a:stretch>
            <a:fillRect/>
          </a:stretch>
        </p:blipFill>
        <p:spPr>
          <a:xfrm>
            <a:off x="512037" y="218487"/>
            <a:ext cx="8119925" cy="470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7"/>
          <p:cNvSpPr txBox="1"/>
          <p:nvPr>
            <p:ph idx="1" type="body"/>
          </p:nvPr>
        </p:nvSpPr>
        <p:spPr>
          <a:xfrm>
            <a:off x="819150" y="699650"/>
            <a:ext cx="1825800" cy="3739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200">
                <a:solidFill>
                  <a:srgbClr val="000000"/>
                </a:solidFill>
                <a:latin typeface="Arial"/>
                <a:ea typeface="Arial"/>
                <a:cs typeface="Arial"/>
                <a:sym typeface="Arial"/>
              </a:rPr>
              <a:t>Syntactic Dependency Parse from </a:t>
            </a:r>
            <a:r>
              <a:rPr b="1" lang="en" sz="1200" u="sng">
                <a:solidFill>
                  <a:srgbClr val="000000"/>
                </a:solidFill>
                <a:latin typeface="Arial"/>
                <a:ea typeface="Arial"/>
                <a:cs typeface="Arial"/>
                <a:sym typeface="Arial"/>
                <a:hlinkClick r:id="rId3"/>
              </a:rPr>
              <a:t>TurboParser</a:t>
            </a:r>
            <a:endParaRPr b="1" sz="1200" u="sng">
              <a:solidFill>
                <a:srgbClr val="000000"/>
              </a:solidFill>
              <a:latin typeface="Arial"/>
              <a:ea typeface="Arial"/>
              <a:cs typeface="Arial"/>
              <a:sym typeface="Arial"/>
              <a:hlinkClick r:id="rId4"/>
            </a:endParaRPr>
          </a:p>
          <a:p>
            <a:pPr indent="0" lvl="0" marL="0" rtl="0" algn="l">
              <a:spcBef>
                <a:spcPts val="1400"/>
              </a:spcBef>
              <a:spcAft>
                <a:spcPts val="0"/>
              </a:spcAft>
              <a:buNone/>
            </a:pPr>
            <a:r>
              <a:t/>
            </a:r>
            <a:endParaRPr b="1" sz="1200">
              <a:solidFill>
                <a:srgbClr val="000000"/>
              </a:solidFill>
              <a:latin typeface="Arial"/>
              <a:ea typeface="Arial"/>
              <a:cs typeface="Arial"/>
              <a:sym typeface="Arial"/>
            </a:endParaRPr>
          </a:p>
          <a:p>
            <a:pPr indent="0" lvl="0" marL="0" rtl="0" algn="l">
              <a:spcBef>
                <a:spcPts val="1400"/>
              </a:spcBef>
              <a:spcAft>
                <a:spcPts val="0"/>
              </a:spcAft>
              <a:buNone/>
            </a:pPr>
            <a:r>
              <a:t/>
            </a:r>
            <a:endParaRPr b="1" sz="1200">
              <a:solidFill>
                <a:srgbClr val="000000"/>
              </a:solidFill>
              <a:latin typeface="Arial"/>
              <a:ea typeface="Arial"/>
              <a:cs typeface="Arial"/>
              <a:sym typeface="Arial"/>
            </a:endParaRPr>
          </a:p>
          <a:p>
            <a:pPr indent="0" lvl="0" marL="0" rtl="0" algn="l">
              <a:spcBef>
                <a:spcPts val="1400"/>
              </a:spcBef>
              <a:spcAft>
                <a:spcPts val="0"/>
              </a:spcAft>
              <a:buNone/>
            </a:pPr>
            <a:r>
              <a:rPr b="1" lang="en" sz="1200">
                <a:solidFill>
                  <a:srgbClr val="000000"/>
                </a:solidFill>
                <a:latin typeface="Arial"/>
                <a:ea typeface="Arial"/>
                <a:cs typeface="Arial"/>
                <a:sym typeface="Arial"/>
              </a:rPr>
              <a:t>Frame-Semantic Parse from </a:t>
            </a:r>
            <a:r>
              <a:rPr b="1" lang="en" sz="1200" u="sng">
                <a:solidFill>
                  <a:srgbClr val="000000"/>
                </a:solidFill>
                <a:latin typeface="Arial"/>
                <a:ea typeface="Arial"/>
                <a:cs typeface="Arial"/>
                <a:sym typeface="Arial"/>
                <a:hlinkClick r:id="rId5"/>
              </a:rPr>
              <a:t>SEMAFOR</a:t>
            </a:r>
            <a:endParaRPr b="1" sz="1200" u="sng">
              <a:solidFill>
                <a:srgbClr val="000000"/>
              </a:solidFill>
              <a:latin typeface="Arial"/>
              <a:ea typeface="Arial"/>
              <a:cs typeface="Arial"/>
              <a:sym typeface="Arial"/>
              <a:hlinkClick r:id="rId6"/>
            </a:endParaRPr>
          </a:p>
          <a:p>
            <a:pPr indent="0" lvl="0" marL="0" rtl="0" algn="l">
              <a:spcBef>
                <a:spcPts val="1400"/>
              </a:spcBef>
              <a:spcAft>
                <a:spcPts val="0"/>
              </a:spcAft>
              <a:buNone/>
            </a:pPr>
            <a:r>
              <a:t/>
            </a:r>
            <a:endParaRPr b="1" sz="1200">
              <a:solidFill>
                <a:srgbClr val="000000"/>
              </a:solidFill>
              <a:latin typeface="Arial"/>
              <a:ea typeface="Arial"/>
              <a:cs typeface="Arial"/>
              <a:sym typeface="Arial"/>
            </a:endParaRPr>
          </a:p>
          <a:p>
            <a:pPr indent="0" lvl="0" marL="0" rtl="0" algn="l">
              <a:spcBef>
                <a:spcPts val="1400"/>
              </a:spcBef>
              <a:spcAft>
                <a:spcPts val="400"/>
              </a:spcAft>
              <a:buNone/>
            </a:pPr>
            <a:r>
              <a:t/>
            </a:r>
            <a:endParaRPr b="1" sz="1200">
              <a:solidFill>
                <a:srgbClr val="000000"/>
              </a:solidFill>
              <a:latin typeface="Arial"/>
              <a:ea typeface="Arial"/>
              <a:cs typeface="Arial"/>
              <a:sym typeface="Arial"/>
            </a:endParaRPr>
          </a:p>
        </p:txBody>
      </p:sp>
      <p:sp>
        <p:nvSpPr>
          <p:cNvPr id="156" name="Google Shape;156;p17"/>
          <p:cNvSpPr txBox="1"/>
          <p:nvPr/>
        </p:nvSpPr>
        <p:spPr>
          <a:xfrm>
            <a:off x="528925" y="4631475"/>
            <a:ext cx="3351300" cy="3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u="sng">
                <a:solidFill>
                  <a:srgbClr val="1155CC"/>
                </a:solidFill>
                <a:hlinkClick r:id="rId7"/>
              </a:rPr>
              <a:t>ARK Syntactic &amp; Semantic Parsing Demo</a:t>
            </a:r>
            <a:endParaRPr sz="1100"/>
          </a:p>
        </p:txBody>
      </p:sp>
      <p:pic>
        <p:nvPicPr>
          <p:cNvPr id="157" name="Google Shape;157;p17"/>
          <p:cNvPicPr preferRelativeResize="0"/>
          <p:nvPr/>
        </p:nvPicPr>
        <p:blipFill>
          <a:blip r:embed="rId8">
            <a:alphaModFix/>
          </a:blip>
          <a:stretch>
            <a:fillRect/>
          </a:stretch>
        </p:blipFill>
        <p:spPr>
          <a:xfrm>
            <a:off x="2586025" y="885825"/>
            <a:ext cx="5935700" cy="1128275"/>
          </a:xfrm>
          <a:prstGeom prst="rect">
            <a:avLst/>
          </a:prstGeom>
          <a:noFill/>
          <a:ln>
            <a:noFill/>
          </a:ln>
        </p:spPr>
      </p:pic>
      <p:pic>
        <p:nvPicPr>
          <p:cNvPr id="158" name="Google Shape;158;p17"/>
          <p:cNvPicPr preferRelativeResize="0"/>
          <p:nvPr/>
        </p:nvPicPr>
        <p:blipFill>
          <a:blip r:embed="rId9">
            <a:alphaModFix/>
          </a:blip>
          <a:stretch>
            <a:fillRect/>
          </a:stretch>
        </p:blipFill>
        <p:spPr>
          <a:xfrm>
            <a:off x="2540225" y="2571750"/>
            <a:ext cx="6194252" cy="19112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2" name="Google Shape;462;p62"/>
          <p:cNvPicPr preferRelativeResize="0"/>
          <p:nvPr/>
        </p:nvPicPr>
        <p:blipFill>
          <a:blip r:embed="rId3">
            <a:alphaModFix/>
          </a:blip>
          <a:stretch>
            <a:fillRect/>
          </a:stretch>
        </p:blipFill>
        <p:spPr>
          <a:xfrm>
            <a:off x="457200" y="207932"/>
            <a:ext cx="8229599" cy="472764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9" name="Google Shape;469;p63"/>
          <p:cNvPicPr preferRelativeResize="0"/>
          <p:nvPr/>
        </p:nvPicPr>
        <p:blipFill>
          <a:blip r:embed="rId3">
            <a:alphaModFix/>
          </a:blip>
          <a:stretch>
            <a:fillRect/>
          </a:stretch>
        </p:blipFill>
        <p:spPr>
          <a:xfrm>
            <a:off x="446989" y="236400"/>
            <a:ext cx="8250025" cy="4670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6" name="Google Shape;476;p64"/>
          <p:cNvPicPr preferRelativeResize="0"/>
          <p:nvPr/>
        </p:nvPicPr>
        <p:blipFill>
          <a:blip r:embed="rId3">
            <a:alphaModFix/>
          </a:blip>
          <a:stretch>
            <a:fillRect/>
          </a:stretch>
        </p:blipFill>
        <p:spPr>
          <a:xfrm>
            <a:off x="663350" y="222075"/>
            <a:ext cx="7817301" cy="46096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3" name="Google Shape;483;p65"/>
          <p:cNvPicPr preferRelativeResize="0"/>
          <p:nvPr/>
        </p:nvPicPr>
        <p:blipFill>
          <a:blip r:embed="rId3">
            <a:alphaModFix/>
          </a:blip>
          <a:stretch>
            <a:fillRect/>
          </a:stretch>
        </p:blipFill>
        <p:spPr>
          <a:xfrm>
            <a:off x="452649" y="164125"/>
            <a:ext cx="8344824" cy="48152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0" name="Google Shape;490;p66"/>
          <p:cNvPicPr preferRelativeResize="0"/>
          <p:nvPr/>
        </p:nvPicPr>
        <p:blipFill>
          <a:blip r:embed="rId3">
            <a:alphaModFix/>
          </a:blip>
          <a:stretch>
            <a:fillRect/>
          </a:stretch>
        </p:blipFill>
        <p:spPr>
          <a:xfrm>
            <a:off x="441075" y="249625"/>
            <a:ext cx="8042724" cy="47094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7" name="Google Shape;497;p67"/>
          <p:cNvPicPr preferRelativeResize="0"/>
          <p:nvPr/>
        </p:nvPicPr>
        <p:blipFill>
          <a:blip r:embed="rId3">
            <a:alphaModFix/>
          </a:blip>
          <a:stretch>
            <a:fillRect/>
          </a:stretch>
        </p:blipFill>
        <p:spPr>
          <a:xfrm>
            <a:off x="631537" y="244075"/>
            <a:ext cx="7880927" cy="46553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4" name="Google Shape;504;p68"/>
          <p:cNvPicPr preferRelativeResize="0"/>
          <p:nvPr/>
        </p:nvPicPr>
        <p:blipFill>
          <a:blip r:embed="rId3">
            <a:alphaModFix/>
          </a:blip>
          <a:stretch>
            <a:fillRect/>
          </a:stretch>
        </p:blipFill>
        <p:spPr>
          <a:xfrm>
            <a:off x="669612" y="263212"/>
            <a:ext cx="7804775" cy="4617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1" name="Google Shape;511;p69"/>
          <p:cNvPicPr preferRelativeResize="0"/>
          <p:nvPr/>
        </p:nvPicPr>
        <p:blipFill>
          <a:blip r:embed="rId3">
            <a:alphaModFix/>
          </a:blip>
          <a:stretch>
            <a:fillRect/>
          </a:stretch>
        </p:blipFill>
        <p:spPr>
          <a:xfrm>
            <a:off x="603750" y="364138"/>
            <a:ext cx="7721100" cy="4415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8" name="Google Shape;518;p70"/>
          <p:cNvPicPr preferRelativeResize="0"/>
          <p:nvPr/>
        </p:nvPicPr>
        <p:blipFill>
          <a:blip r:embed="rId3">
            <a:alphaModFix/>
          </a:blip>
          <a:stretch>
            <a:fillRect/>
          </a:stretch>
        </p:blipFill>
        <p:spPr>
          <a:xfrm>
            <a:off x="619625" y="206650"/>
            <a:ext cx="8061475" cy="47302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5" name="Google Shape;525;p71"/>
          <p:cNvPicPr preferRelativeResize="0"/>
          <p:nvPr/>
        </p:nvPicPr>
        <p:blipFill>
          <a:blip r:embed="rId3">
            <a:alphaModFix/>
          </a:blip>
          <a:stretch>
            <a:fillRect/>
          </a:stretch>
        </p:blipFill>
        <p:spPr>
          <a:xfrm>
            <a:off x="737386" y="323475"/>
            <a:ext cx="7669224" cy="4496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487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Sentence to Logical Form (Lambda Calculus)</a:t>
            </a:r>
            <a:endParaRPr sz="2900"/>
          </a:p>
          <a:p>
            <a:pPr indent="457200" lvl="0" marL="1371600" rtl="0" algn="l">
              <a:spcBef>
                <a:spcPts val="0"/>
              </a:spcBef>
              <a:spcAft>
                <a:spcPts val="0"/>
              </a:spcAft>
              <a:buNone/>
            </a:pPr>
            <a:r>
              <a:rPr lang="en" sz="2900"/>
              <a:t>-</a:t>
            </a:r>
            <a:r>
              <a:rPr lang="en" sz="2900"/>
              <a:t>Zettlemoyer and Collins (2005)</a:t>
            </a:r>
            <a:endParaRPr sz="2900"/>
          </a:p>
        </p:txBody>
      </p:sp>
      <p:pic>
        <p:nvPicPr>
          <p:cNvPr id="164" name="Google Shape;164;p18"/>
          <p:cNvPicPr preferRelativeResize="0"/>
          <p:nvPr/>
        </p:nvPicPr>
        <p:blipFill>
          <a:blip r:embed="rId3">
            <a:alphaModFix/>
          </a:blip>
          <a:stretch>
            <a:fillRect/>
          </a:stretch>
        </p:blipFill>
        <p:spPr>
          <a:xfrm>
            <a:off x="446250" y="1987224"/>
            <a:ext cx="4598201" cy="2201475"/>
          </a:xfrm>
          <a:prstGeom prst="rect">
            <a:avLst/>
          </a:prstGeom>
          <a:noFill/>
          <a:ln>
            <a:noFill/>
          </a:ln>
        </p:spPr>
      </p:pic>
      <p:sp>
        <p:nvSpPr>
          <p:cNvPr id="165" name="Google Shape;165;p18"/>
          <p:cNvSpPr txBox="1"/>
          <p:nvPr>
            <p:ph idx="1" type="body"/>
          </p:nvPr>
        </p:nvSpPr>
        <p:spPr>
          <a:xfrm>
            <a:off x="5224650" y="1593213"/>
            <a:ext cx="3100200" cy="29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rgbClr val="222222"/>
                </a:solidFill>
                <a:highlight>
                  <a:srgbClr val="FFFFFF"/>
                </a:highlight>
                <a:latin typeface="Arial"/>
                <a:ea typeface="Arial"/>
                <a:cs typeface="Arial"/>
                <a:sym typeface="Arial"/>
              </a:rPr>
              <a:t>A formal system in mathematical logic for expressing computation based on function abstraction and application using variable binding and substitution.</a:t>
            </a:r>
            <a:endParaRPr sz="1550">
              <a:solidFill>
                <a:srgbClr val="222222"/>
              </a:solidFill>
              <a:highlight>
                <a:srgbClr val="FFFFFF"/>
              </a:highlight>
              <a:latin typeface="Arial"/>
              <a:ea typeface="Arial"/>
              <a:cs typeface="Arial"/>
              <a:sym typeface="Arial"/>
            </a:endParaRPr>
          </a:p>
          <a:p>
            <a:pPr indent="0" lvl="0" marL="0" rtl="0" algn="l">
              <a:lnSpc>
                <a:spcPct val="100000"/>
              </a:lnSpc>
              <a:spcBef>
                <a:spcPts val="1600"/>
              </a:spcBef>
              <a:spcAft>
                <a:spcPts val="0"/>
              </a:spcAft>
              <a:buNone/>
            </a:pPr>
            <a:r>
              <a:rPr lang="en" sz="1550">
                <a:solidFill>
                  <a:srgbClr val="222222"/>
                </a:solidFill>
                <a:highlight>
                  <a:srgbClr val="FFFFFF"/>
                </a:highlight>
                <a:latin typeface="Arial"/>
                <a:ea typeface="Arial"/>
                <a:cs typeface="Arial"/>
                <a:sym typeface="Arial"/>
              </a:rPr>
              <a:t>Lambda expressions represent functions. For example, </a:t>
            </a:r>
            <a:r>
              <a:rPr b="1" i="1" lang="en" sz="1550">
                <a:solidFill>
                  <a:srgbClr val="222222"/>
                </a:solidFill>
                <a:highlight>
                  <a:srgbClr val="FFFFFF"/>
                </a:highlight>
                <a:latin typeface="Arial"/>
                <a:ea typeface="Arial"/>
                <a:cs typeface="Arial"/>
                <a:sym typeface="Arial"/>
              </a:rPr>
              <a:t>ƛx.borders(x, texas)</a:t>
            </a:r>
            <a:r>
              <a:rPr lang="en" sz="1550">
                <a:solidFill>
                  <a:srgbClr val="222222"/>
                </a:solidFill>
                <a:highlight>
                  <a:srgbClr val="FFFFFF"/>
                </a:highlight>
                <a:latin typeface="Arial"/>
                <a:ea typeface="Arial"/>
                <a:cs typeface="Arial"/>
                <a:sym typeface="Arial"/>
              </a:rPr>
              <a:t> is a function from entities to truth values, which is true of those states that border Texas.</a:t>
            </a:r>
            <a:endParaRPr sz="1550">
              <a:solidFill>
                <a:srgbClr val="222222"/>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550">
              <a:solidFill>
                <a:srgbClr val="222222"/>
              </a:solidFill>
              <a:highlight>
                <a:srgbClr val="FFFFFF"/>
              </a:highlight>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2" name="Google Shape;532;p72"/>
          <p:cNvPicPr preferRelativeResize="0"/>
          <p:nvPr/>
        </p:nvPicPr>
        <p:blipFill>
          <a:blip r:embed="rId3">
            <a:alphaModFix/>
          </a:blip>
          <a:stretch>
            <a:fillRect/>
          </a:stretch>
        </p:blipFill>
        <p:spPr>
          <a:xfrm>
            <a:off x="613024" y="312737"/>
            <a:ext cx="7917950" cy="4518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9" name="Google Shape;539;p73"/>
          <p:cNvPicPr preferRelativeResize="0"/>
          <p:nvPr/>
        </p:nvPicPr>
        <p:blipFill>
          <a:blip r:embed="rId3">
            <a:alphaModFix/>
          </a:blip>
          <a:stretch>
            <a:fillRect/>
          </a:stretch>
        </p:blipFill>
        <p:spPr>
          <a:xfrm>
            <a:off x="599549" y="230763"/>
            <a:ext cx="7851799" cy="46819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6" name="Google Shape;546;p74"/>
          <p:cNvPicPr preferRelativeResize="0"/>
          <p:nvPr/>
        </p:nvPicPr>
        <p:blipFill>
          <a:blip r:embed="rId3">
            <a:alphaModFix/>
          </a:blip>
          <a:stretch>
            <a:fillRect/>
          </a:stretch>
        </p:blipFill>
        <p:spPr>
          <a:xfrm>
            <a:off x="507351" y="217878"/>
            <a:ext cx="8271324" cy="470773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3" name="Google Shape;553;p75"/>
          <p:cNvPicPr preferRelativeResize="0"/>
          <p:nvPr/>
        </p:nvPicPr>
        <p:blipFill>
          <a:blip r:embed="rId3">
            <a:alphaModFix/>
          </a:blip>
          <a:stretch>
            <a:fillRect/>
          </a:stretch>
        </p:blipFill>
        <p:spPr>
          <a:xfrm>
            <a:off x="537225" y="265650"/>
            <a:ext cx="8115351" cy="4667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7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0" name="Google Shape;560;p76"/>
          <p:cNvPicPr preferRelativeResize="0"/>
          <p:nvPr/>
        </p:nvPicPr>
        <p:blipFill>
          <a:blip r:embed="rId3">
            <a:alphaModFix/>
          </a:blip>
          <a:stretch>
            <a:fillRect/>
          </a:stretch>
        </p:blipFill>
        <p:spPr>
          <a:xfrm>
            <a:off x="689925" y="308950"/>
            <a:ext cx="7849649" cy="46082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7" name="Google Shape;567;p77"/>
          <p:cNvPicPr preferRelativeResize="0"/>
          <p:nvPr/>
        </p:nvPicPr>
        <p:blipFill>
          <a:blip r:embed="rId3">
            <a:alphaModFix/>
          </a:blip>
          <a:stretch>
            <a:fillRect/>
          </a:stretch>
        </p:blipFill>
        <p:spPr>
          <a:xfrm>
            <a:off x="886525" y="306700"/>
            <a:ext cx="7423077" cy="46081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8"/>
          <p:cNvSpPr txBox="1"/>
          <p:nvPr>
            <p:ph type="title"/>
          </p:nvPr>
        </p:nvSpPr>
        <p:spPr>
          <a:xfrm>
            <a:off x="819150" y="5089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 LSTM</a:t>
            </a:r>
            <a:endParaRPr/>
          </a:p>
        </p:txBody>
      </p:sp>
      <p:sp>
        <p:nvSpPr>
          <p:cNvPr id="573" name="Google Shape;573;p78"/>
          <p:cNvSpPr txBox="1"/>
          <p:nvPr>
            <p:ph idx="1" type="body"/>
          </p:nvPr>
        </p:nvSpPr>
        <p:spPr>
          <a:xfrm>
            <a:off x="819150" y="1281500"/>
            <a:ext cx="7505700" cy="2448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LSTM </a:t>
            </a:r>
            <a:r>
              <a:rPr lang="en" sz="1900"/>
              <a:t>that is equipped</a:t>
            </a:r>
            <a:r>
              <a:rPr lang="en" sz="1900"/>
              <a:t> with stack operations</a:t>
            </a:r>
            <a:endParaRPr sz="1900"/>
          </a:p>
          <a:p>
            <a:pPr indent="-349250" lvl="0" marL="457200" rtl="0" algn="l">
              <a:spcBef>
                <a:spcPts val="0"/>
              </a:spcBef>
              <a:spcAft>
                <a:spcPts val="0"/>
              </a:spcAft>
              <a:buSzPts val="1900"/>
              <a:buChar char="●"/>
            </a:pPr>
            <a:r>
              <a:rPr lang="en" sz="1900"/>
              <a:t>A “stack pointer” is maintained which determines which cell in the LSTM provides the memory and hidden units when computing the new memory cell contents.</a:t>
            </a:r>
            <a:endParaRPr sz="1900"/>
          </a:p>
          <a:p>
            <a:pPr indent="-349250" lvl="0" marL="457200" rtl="0" algn="l">
              <a:spcBef>
                <a:spcPts val="0"/>
              </a:spcBef>
              <a:spcAft>
                <a:spcPts val="0"/>
              </a:spcAft>
              <a:buSzPts val="1900"/>
              <a:buChar char="●"/>
            </a:pPr>
            <a:r>
              <a:rPr i="1" lang="en" sz="1900">
                <a:solidFill>
                  <a:srgbClr val="233A44"/>
                </a:solidFill>
              </a:rPr>
              <a:t>query</a:t>
            </a:r>
            <a:r>
              <a:rPr lang="en" sz="1900">
                <a:solidFill>
                  <a:srgbClr val="233A44"/>
                </a:solidFill>
              </a:rPr>
              <a:t> → provides a summary of the stack in a single fixed-length vector </a:t>
            </a:r>
            <a:endParaRPr sz="1900">
              <a:solidFill>
                <a:srgbClr val="233A44"/>
              </a:solidFill>
            </a:endParaRPr>
          </a:p>
          <a:p>
            <a:pPr indent="-349250" lvl="0" marL="457200" rtl="0" algn="l">
              <a:spcBef>
                <a:spcPts val="0"/>
              </a:spcBef>
              <a:spcAft>
                <a:spcPts val="0"/>
              </a:spcAft>
              <a:buSzPts val="1900"/>
              <a:buChar char="●"/>
            </a:pPr>
            <a:r>
              <a:rPr i="1" lang="en" sz="1900">
                <a:solidFill>
                  <a:srgbClr val="233A44"/>
                </a:solidFill>
              </a:rPr>
              <a:t>push</a:t>
            </a:r>
            <a:r>
              <a:rPr lang="en" sz="1900">
                <a:solidFill>
                  <a:srgbClr val="233A44"/>
                </a:solidFill>
              </a:rPr>
              <a:t> → add an element to the top of the stack </a:t>
            </a:r>
            <a:endParaRPr sz="1900">
              <a:solidFill>
                <a:srgbClr val="233A44"/>
              </a:solidFill>
            </a:endParaRPr>
          </a:p>
          <a:p>
            <a:pPr indent="-349250" lvl="0" marL="457200" rtl="0" algn="l">
              <a:spcBef>
                <a:spcPts val="0"/>
              </a:spcBef>
              <a:spcAft>
                <a:spcPts val="0"/>
              </a:spcAft>
              <a:buSzPts val="1900"/>
              <a:buChar char="●"/>
            </a:pPr>
            <a:r>
              <a:rPr i="1" lang="en" sz="1900">
                <a:solidFill>
                  <a:srgbClr val="233A44"/>
                </a:solidFill>
              </a:rPr>
              <a:t>pop</a:t>
            </a:r>
            <a:r>
              <a:rPr lang="en" sz="1900">
                <a:solidFill>
                  <a:srgbClr val="233A44"/>
                </a:solidFill>
              </a:rPr>
              <a:t> → moves the stack pointer to the preceding timestep, resulting in a stack summary as it was before the popped item was observed</a:t>
            </a:r>
            <a:endParaRPr sz="1900">
              <a:solidFill>
                <a:srgbClr val="233A44"/>
              </a:solidFill>
            </a:endParaRPr>
          </a:p>
        </p:txBody>
      </p:sp>
      <p:sp>
        <p:nvSpPr>
          <p:cNvPr id="574" name="Google Shape;574;p78"/>
          <p:cNvSpPr txBox="1"/>
          <p:nvPr/>
        </p:nvSpPr>
        <p:spPr>
          <a:xfrm>
            <a:off x="185750" y="4557725"/>
            <a:ext cx="5229300" cy="38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rgbClr val="1155CC"/>
                </a:solidFill>
                <a:hlinkClick r:id="rId3"/>
              </a:rPr>
              <a:t>Greedy, Joint Syntactic-Semantic Parsing with Stack LSTMs</a:t>
            </a:r>
            <a:endParaRPr sz="1300" u="sng">
              <a:solidFill>
                <a:srgbClr val="1155CC"/>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9"/>
          <p:cNvSpPr txBox="1"/>
          <p:nvPr>
            <p:ph idx="1" type="body"/>
          </p:nvPr>
        </p:nvSpPr>
        <p:spPr>
          <a:xfrm>
            <a:off x="819150" y="703800"/>
            <a:ext cx="2785200" cy="3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33A44"/>
                </a:solidFill>
              </a:rPr>
              <a:t>Four stack LSTMs, one each for the </a:t>
            </a:r>
            <a:r>
              <a:rPr b="1" lang="en" sz="1600">
                <a:solidFill>
                  <a:srgbClr val="233A44"/>
                </a:solidFill>
              </a:rPr>
              <a:t>S, M, and B</a:t>
            </a:r>
            <a:r>
              <a:rPr lang="en" sz="1600">
                <a:solidFill>
                  <a:srgbClr val="233A44"/>
                </a:solidFill>
              </a:rPr>
              <a:t> data structures.</a:t>
            </a:r>
            <a:endParaRPr sz="1600">
              <a:solidFill>
                <a:srgbClr val="233A44"/>
              </a:solidFill>
            </a:endParaRPr>
          </a:p>
          <a:p>
            <a:pPr indent="0" lvl="0" marL="0" rtl="0" algn="l">
              <a:spcBef>
                <a:spcPts val="1600"/>
              </a:spcBef>
              <a:spcAft>
                <a:spcPts val="0"/>
              </a:spcAft>
              <a:buNone/>
            </a:pPr>
            <a:r>
              <a:rPr lang="en" sz="1600">
                <a:solidFill>
                  <a:srgbClr val="233A44"/>
                </a:solidFill>
              </a:rPr>
              <a:t>A fourth stack LSTM, </a:t>
            </a:r>
            <a:r>
              <a:rPr b="1" lang="en" sz="1600">
                <a:solidFill>
                  <a:srgbClr val="233A44"/>
                </a:solidFill>
              </a:rPr>
              <a:t>A</a:t>
            </a:r>
            <a:r>
              <a:rPr lang="en" sz="1600">
                <a:solidFill>
                  <a:srgbClr val="233A44"/>
                </a:solidFill>
              </a:rPr>
              <a:t>, for the history of actions.</a:t>
            </a:r>
            <a:endParaRPr sz="1600">
              <a:solidFill>
                <a:srgbClr val="233A44"/>
              </a:solidFill>
            </a:endParaRPr>
          </a:p>
          <a:p>
            <a:pPr indent="0" lvl="0" marL="0" rtl="0" algn="l">
              <a:spcBef>
                <a:spcPts val="1600"/>
              </a:spcBef>
              <a:spcAft>
                <a:spcPts val="1600"/>
              </a:spcAft>
              <a:buNone/>
            </a:pPr>
            <a:r>
              <a:rPr lang="en" sz="1600">
                <a:solidFill>
                  <a:srgbClr val="233A44"/>
                </a:solidFill>
              </a:rPr>
              <a:t>The algorithm’s state at timestep t is encoded by the four vectors summarizing the four stack LSTMs, and this is the input to the classifier that chooses among the allowable transitions at that timestep</a:t>
            </a:r>
            <a:endParaRPr sz="1600">
              <a:solidFill>
                <a:srgbClr val="233A44"/>
              </a:solidFill>
            </a:endParaRPr>
          </a:p>
        </p:txBody>
      </p:sp>
      <p:pic>
        <p:nvPicPr>
          <p:cNvPr id="580" name="Google Shape;580;p79"/>
          <p:cNvPicPr preferRelativeResize="0"/>
          <p:nvPr/>
        </p:nvPicPr>
        <p:blipFill>
          <a:blip r:embed="rId3">
            <a:alphaModFix/>
          </a:blip>
          <a:stretch>
            <a:fillRect/>
          </a:stretch>
        </p:blipFill>
        <p:spPr>
          <a:xfrm>
            <a:off x="3604402" y="703800"/>
            <a:ext cx="5288000" cy="38941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t>
            </a:r>
            <a:endParaRPr/>
          </a:p>
        </p:txBody>
      </p:sp>
      <p:sp>
        <p:nvSpPr>
          <p:cNvPr id="586" name="Google Shape;586;p8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Dataset: CoNLL 2008 &amp; 2009</a:t>
            </a:r>
            <a:endParaRPr sz="2400"/>
          </a:p>
          <a:p>
            <a:pPr indent="-381000" lvl="0" marL="457200" rtl="0" algn="l">
              <a:spcBef>
                <a:spcPts val="0"/>
              </a:spcBef>
              <a:spcAft>
                <a:spcPts val="0"/>
              </a:spcAft>
              <a:buSzPts val="2400"/>
              <a:buChar char="●"/>
            </a:pPr>
            <a:r>
              <a:rPr lang="en" sz="2400"/>
              <a:t>POS tags were used, but no other provided features</a:t>
            </a:r>
            <a:endParaRPr sz="2400"/>
          </a:p>
          <a:p>
            <a:pPr indent="-381000" lvl="0" marL="457200" rtl="0" algn="l">
              <a:spcBef>
                <a:spcPts val="0"/>
              </a:spcBef>
              <a:spcAft>
                <a:spcPts val="0"/>
              </a:spcAft>
              <a:buSzPts val="2400"/>
              <a:buChar char="●"/>
            </a:pPr>
            <a:r>
              <a:rPr lang="en" sz="2400"/>
              <a:t>No manually-designed features</a:t>
            </a:r>
            <a:endParaRPr sz="2400"/>
          </a:p>
          <a:p>
            <a:pPr indent="-381000" lvl="0" marL="457200" rtl="0" algn="l">
              <a:spcBef>
                <a:spcPts val="0"/>
              </a:spcBef>
              <a:spcAft>
                <a:spcPts val="0"/>
              </a:spcAft>
              <a:buSzPts val="2400"/>
              <a:buChar char="●"/>
            </a:pPr>
            <a:r>
              <a:rPr lang="en" sz="2400"/>
              <a:t>Dataset-specific hyperparameter tuning</a:t>
            </a:r>
            <a:endParaRPr sz="4100">
              <a:solidFill>
                <a:srgbClr val="AF7B51"/>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3" name="Google Shape;593;p81"/>
          <p:cNvPicPr preferRelativeResize="0"/>
          <p:nvPr/>
        </p:nvPicPr>
        <p:blipFill>
          <a:blip r:embed="rId3">
            <a:alphaModFix/>
          </a:blip>
          <a:stretch>
            <a:fillRect/>
          </a:stretch>
        </p:blipFill>
        <p:spPr>
          <a:xfrm>
            <a:off x="1500675" y="325850"/>
            <a:ext cx="5606625" cy="4387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845600"/>
            <a:ext cx="6419100" cy="5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t>
            </a:r>
            <a:r>
              <a:rPr lang="en" sz="2400"/>
              <a:t>ombinatory Categorial Grammar (CCG)</a:t>
            </a:r>
            <a:endParaRPr sz="2400"/>
          </a:p>
        </p:txBody>
      </p:sp>
      <p:sp>
        <p:nvSpPr>
          <p:cNvPr id="171" name="Google Shape;171;p19"/>
          <p:cNvSpPr txBox="1"/>
          <p:nvPr>
            <p:ph idx="1" type="body"/>
          </p:nvPr>
        </p:nvSpPr>
        <p:spPr>
          <a:xfrm>
            <a:off x="923875" y="1745525"/>
            <a:ext cx="2253000" cy="54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Lexicon</a:t>
            </a:r>
            <a:endParaRPr b="1" sz="2400"/>
          </a:p>
        </p:txBody>
      </p:sp>
      <p:pic>
        <p:nvPicPr>
          <p:cNvPr id="172" name="Google Shape;172;p19"/>
          <p:cNvPicPr preferRelativeResize="0"/>
          <p:nvPr/>
        </p:nvPicPr>
        <p:blipFill>
          <a:blip r:embed="rId3">
            <a:alphaModFix/>
          </a:blip>
          <a:stretch>
            <a:fillRect/>
          </a:stretch>
        </p:blipFill>
        <p:spPr>
          <a:xfrm>
            <a:off x="1270975" y="2647425"/>
            <a:ext cx="7053875" cy="1360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99" name="Google Shape;599;p8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233A44"/>
              </a:buClr>
              <a:buSzPts val="2200"/>
              <a:buChar char="●"/>
            </a:pPr>
            <a:r>
              <a:rPr lang="en" sz="2200">
                <a:solidFill>
                  <a:srgbClr val="233A44"/>
                </a:solidFill>
              </a:rPr>
              <a:t>Incremental algorithm (linear) + model using stack LSTMs</a:t>
            </a:r>
            <a:endParaRPr sz="2200">
              <a:solidFill>
                <a:srgbClr val="233A44"/>
              </a:solidFill>
            </a:endParaRPr>
          </a:p>
          <a:p>
            <a:pPr indent="-368300" lvl="0" marL="457200" rtl="0" algn="l">
              <a:spcBef>
                <a:spcPts val="0"/>
              </a:spcBef>
              <a:spcAft>
                <a:spcPts val="0"/>
              </a:spcAft>
              <a:buClr>
                <a:srgbClr val="233A44"/>
              </a:buClr>
              <a:buSzPts val="2200"/>
              <a:buChar char="●"/>
            </a:pPr>
            <a:r>
              <a:rPr lang="en" sz="2200">
                <a:solidFill>
                  <a:srgbClr val="233A44"/>
                </a:solidFill>
              </a:rPr>
              <a:t>Avoid the effort involved in manual feature engineering</a:t>
            </a:r>
            <a:endParaRPr sz="2200">
              <a:solidFill>
                <a:srgbClr val="233A44"/>
              </a:solidFill>
            </a:endParaRPr>
          </a:p>
          <a:p>
            <a:pPr indent="-368300" lvl="0" marL="457200" rtl="0" algn="l">
              <a:spcBef>
                <a:spcPts val="0"/>
              </a:spcBef>
              <a:spcAft>
                <a:spcPts val="0"/>
              </a:spcAft>
              <a:buClr>
                <a:srgbClr val="233A44"/>
              </a:buClr>
              <a:buSzPts val="2200"/>
              <a:buChar char="●"/>
            </a:pPr>
            <a:r>
              <a:rPr lang="en" sz="2200">
                <a:solidFill>
                  <a:srgbClr val="233A44"/>
                </a:solidFill>
              </a:rPr>
              <a:t>Light-weight alternative to expensive pipelined systems</a:t>
            </a:r>
            <a:endParaRPr sz="2200">
              <a:solidFill>
                <a:srgbClr val="233A44"/>
              </a:solidFill>
            </a:endParaRPr>
          </a:p>
        </p:txBody>
      </p:sp>
      <p:sp>
        <p:nvSpPr>
          <p:cNvPr id="600" name="Google Shape;600;p82"/>
          <p:cNvSpPr txBox="1"/>
          <p:nvPr/>
        </p:nvSpPr>
        <p:spPr>
          <a:xfrm>
            <a:off x="318325" y="4553050"/>
            <a:ext cx="46314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https://www.cs.cmu.edu/~sswayamd/talks/conll16.pdf</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8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Coarse-to-Fine Decoding for Neural Semantic Parsing</a:t>
            </a:r>
            <a:endParaRPr/>
          </a:p>
        </p:txBody>
      </p:sp>
      <p:sp>
        <p:nvSpPr>
          <p:cNvPr id="606" name="Google Shape;606;p8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7" name="Google Shape;607;p83"/>
          <p:cNvPicPr preferRelativeResize="0"/>
          <p:nvPr/>
        </p:nvPicPr>
        <p:blipFill>
          <a:blip r:embed="rId3">
            <a:alphaModFix/>
          </a:blip>
          <a:stretch>
            <a:fillRect/>
          </a:stretch>
        </p:blipFill>
        <p:spPr>
          <a:xfrm>
            <a:off x="946125" y="2174425"/>
            <a:ext cx="6991350" cy="1981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8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4" name="Google Shape;614;p84"/>
          <p:cNvPicPr preferRelativeResize="0"/>
          <p:nvPr/>
        </p:nvPicPr>
        <p:blipFill>
          <a:blip r:embed="rId3">
            <a:alphaModFix/>
          </a:blip>
          <a:stretch>
            <a:fillRect/>
          </a:stretch>
        </p:blipFill>
        <p:spPr>
          <a:xfrm>
            <a:off x="372913" y="644351"/>
            <a:ext cx="8398176" cy="39823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Formulation</a:t>
            </a:r>
            <a:endParaRPr/>
          </a:p>
        </p:txBody>
      </p:sp>
      <p:sp>
        <p:nvSpPr>
          <p:cNvPr id="620" name="Google Shape;620;p8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t>Let</a:t>
            </a:r>
            <a:r>
              <a:rPr lang="en" sz="3000">
                <a:solidFill>
                  <a:srgbClr val="AF7B51"/>
                </a:solidFill>
                <a:latin typeface="Nunito"/>
                <a:ea typeface="Nunito"/>
                <a:cs typeface="Nunito"/>
                <a:sym typeface="Nunito"/>
              </a:rPr>
              <a:t> </a:t>
            </a:r>
            <a:r>
              <a:rPr lang="en" sz="2100"/>
              <a:t>x = x</a:t>
            </a:r>
            <a:r>
              <a:rPr baseline="-25000" lang="en" sz="2100"/>
              <a:t>1</a:t>
            </a:r>
            <a:r>
              <a:rPr lang="en" sz="2100"/>
              <a:t> ··· x</a:t>
            </a:r>
            <a:r>
              <a:rPr baseline="-25000" lang="en" sz="2100"/>
              <a:t>|x|</a:t>
            </a:r>
            <a:r>
              <a:rPr lang="en" sz="2100"/>
              <a:t> denote a natural language expression, and y = y</a:t>
            </a:r>
            <a:r>
              <a:rPr baseline="-25000" lang="en" sz="2100"/>
              <a:t>1</a:t>
            </a:r>
            <a:r>
              <a:rPr lang="en" sz="2100"/>
              <a:t> ··· y</a:t>
            </a:r>
            <a:r>
              <a:rPr baseline="-25000" lang="en" sz="2100"/>
              <a:t>|y|</a:t>
            </a:r>
            <a:r>
              <a:rPr lang="en" sz="2100"/>
              <a:t> its meaning representation</a:t>
            </a:r>
            <a:endParaRPr sz="2100"/>
          </a:p>
        </p:txBody>
      </p:sp>
      <p:pic>
        <p:nvPicPr>
          <p:cNvPr id="621" name="Google Shape;621;p85"/>
          <p:cNvPicPr preferRelativeResize="0"/>
          <p:nvPr/>
        </p:nvPicPr>
        <p:blipFill>
          <a:blip r:embed="rId3">
            <a:alphaModFix/>
          </a:blip>
          <a:stretch>
            <a:fillRect/>
          </a:stretch>
        </p:blipFill>
        <p:spPr>
          <a:xfrm>
            <a:off x="2771775" y="3215900"/>
            <a:ext cx="3600450" cy="3619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8" name="Google Shape;628;p86"/>
          <p:cNvPicPr preferRelativeResize="0"/>
          <p:nvPr/>
        </p:nvPicPr>
        <p:blipFill>
          <a:blip r:embed="rId3">
            <a:alphaModFix/>
          </a:blip>
          <a:stretch>
            <a:fillRect/>
          </a:stretch>
        </p:blipFill>
        <p:spPr>
          <a:xfrm>
            <a:off x="457200" y="540800"/>
            <a:ext cx="8154896" cy="39288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8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5" name="Google Shape;635;p87"/>
          <p:cNvPicPr preferRelativeResize="0"/>
          <p:nvPr/>
        </p:nvPicPr>
        <p:blipFill>
          <a:blip r:embed="rId3">
            <a:alphaModFix/>
          </a:blip>
          <a:stretch>
            <a:fillRect/>
          </a:stretch>
        </p:blipFill>
        <p:spPr>
          <a:xfrm>
            <a:off x="1880551" y="1310951"/>
            <a:ext cx="5579775" cy="26323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88"/>
          <p:cNvSpPr txBox="1"/>
          <p:nvPr>
            <p:ph type="title"/>
          </p:nvPr>
        </p:nvSpPr>
        <p:spPr>
          <a:xfrm>
            <a:off x="647250" y="8578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 Generation</a:t>
            </a:r>
            <a:endParaRPr/>
          </a:p>
        </p:txBody>
      </p:sp>
      <p:sp>
        <p:nvSpPr>
          <p:cNvPr id="641" name="Google Shape;641;p88"/>
          <p:cNvSpPr txBox="1"/>
          <p:nvPr>
            <p:ph idx="1" type="body"/>
          </p:nvPr>
        </p:nvSpPr>
        <p:spPr>
          <a:xfrm>
            <a:off x="647250" y="2197250"/>
            <a:ext cx="7505700" cy="2131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Input Encoder</a:t>
            </a:r>
            <a:endParaRPr sz="2200"/>
          </a:p>
          <a:p>
            <a:pPr indent="-368300" lvl="1" marL="914400" rtl="0" algn="l">
              <a:spcBef>
                <a:spcPts val="0"/>
              </a:spcBef>
              <a:spcAft>
                <a:spcPts val="0"/>
              </a:spcAft>
              <a:buSzPts val="2200"/>
              <a:buChar char="○"/>
            </a:pPr>
            <a:r>
              <a:rPr lang="en" sz="2200"/>
              <a:t>Bi-directional LSTM</a:t>
            </a:r>
            <a:endParaRPr sz="2200"/>
          </a:p>
          <a:p>
            <a:pPr indent="0" lvl="0" marL="914400" rtl="0" algn="l">
              <a:spcBef>
                <a:spcPts val="1600"/>
              </a:spcBef>
              <a:spcAft>
                <a:spcPts val="0"/>
              </a:spcAft>
              <a:buNone/>
            </a:pPr>
            <a:r>
              <a:t/>
            </a:r>
            <a:endParaRPr sz="2200"/>
          </a:p>
          <a:p>
            <a:pPr indent="0" lvl="0" marL="457200" marR="0" rtl="0" algn="l">
              <a:lnSpc>
                <a:spcPct val="115000"/>
              </a:lnSpc>
              <a:spcBef>
                <a:spcPts val="1600"/>
              </a:spcBef>
              <a:spcAft>
                <a:spcPts val="1600"/>
              </a:spcAft>
              <a:buNone/>
            </a:pPr>
            <a:r>
              <a:t/>
            </a:r>
            <a:endParaRPr sz="2200"/>
          </a:p>
        </p:txBody>
      </p:sp>
      <p:pic>
        <p:nvPicPr>
          <p:cNvPr id="642" name="Google Shape;642;p88"/>
          <p:cNvPicPr preferRelativeResize="0"/>
          <p:nvPr/>
        </p:nvPicPr>
        <p:blipFill>
          <a:blip r:embed="rId3">
            <a:alphaModFix/>
          </a:blip>
          <a:stretch>
            <a:fillRect/>
          </a:stretch>
        </p:blipFill>
        <p:spPr>
          <a:xfrm>
            <a:off x="4126198" y="1812425"/>
            <a:ext cx="4703900" cy="1300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89"/>
          <p:cNvSpPr txBox="1"/>
          <p:nvPr>
            <p:ph idx="1" type="body"/>
          </p:nvPr>
        </p:nvSpPr>
        <p:spPr>
          <a:xfrm>
            <a:off x="594775" y="605950"/>
            <a:ext cx="4257900" cy="1128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Coarse Meaning Decoder</a:t>
            </a:r>
            <a:endParaRPr sz="2200"/>
          </a:p>
          <a:p>
            <a:pPr indent="-368300" lvl="1" marL="914400" rtl="0" algn="l">
              <a:spcBef>
                <a:spcPts val="0"/>
              </a:spcBef>
              <a:spcAft>
                <a:spcPts val="0"/>
              </a:spcAft>
              <a:buSzPts val="2200"/>
              <a:buChar char="○"/>
            </a:pPr>
            <a:r>
              <a:rPr lang="en" sz="2200"/>
              <a:t>With attention mechanism</a:t>
            </a:r>
            <a:endParaRPr sz="1500"/>
          </a:p>
        </p:txBody>
      </p:sp>
      <p:pic>
        <p:nvPicPr>
          <p:cNvPr id="648" name="Google Shape;648;p89"/>
          <p:cNvPicPr preferRelativeResize="0"/>
          <p:nvPr/>
        </p:nvPicPr>
        <p:blipFill>
          <a:blip r:embed="rId3">
            <a:alphaModFix/>
          </a:blip>
          <a:stretch>
            <a:fillRect/>
          </a:stretch>
        </p:blipFill>
        <p:spPr>
          <a:xfrm>
            <a:off x="848925" y="2571750"/>
            <a:ext cx="2552575" cy="413950"/>
          </a:xfrm>
          <a:prstGeom prst="rect">
            <a:avLst/>
          </a:prstGeom>
          <a:noFill/>
          <a:ln>
            <a:noFill/>
          </a:ln>
        </p:spPr>
      </p:pic>
      <p:pic>
        <p:nvPicPr>
          <p:cNvPr id="649" name="Google Shape;649;p89"/>
          <p:cNvPicPr preferRelativeResize="0"/>
          <p:nvPr/>
        </p:nvPicPr>
        <p:blipFill>
          <a:blip r:embed="rId4">
            <a:alphaModFix/>
          </a:blip>
          <a:stretch>
            <a:fillRect/>
          </a:stretch>
        </p:blipFill>
        <p:spPr>
          <a:xfrm>
            <a:off x="912375" y="3038600"/>
            <a:ext cx="1703000" cy="381470"/>
          </a:xfrm>
          <a:prstGeom prst="rect">
            <a:avLst/>
          </a:prstGeom>
          <a:noFill/>
          <a:ln>
            <a:noFill/>
          </a:ln>
        </p:spPr>
      </p:pic>
      <p:pic>
        <p:nvPicPr>
          <p:cNvPr id="650" name="Google Shape;650;p89"/>
          <p:cNvPicPr preferRelativeResize="0"/>
          <p:nvPr/>
        </p:nvPicPr>
        <p:blipFill>
          <a:blip r:embed="rId5">
            <a:alphaModFix/>
          </a:blip>
          <a:stretch>
            <a:fillRect/>
          </a:stretch>
        </p:blipFill>
        <p:spPr>
          <a:xfrm>
            <a:off x="4699991" y="2244725"/>
            <a:ext cx="3485126" cy="2611500"/>
          </a:xfrm>
          <a:prstGeom prst="rect">
            <a:avLst/>
          </a:prstGeom>
          <a:noFill/>
          <a:ln>
            <a:noFill/>
          </a:ln>
        </p:spPr>
      </p:pic>
      <p:pic>
        <p:nvPicPr>
          <p:cNvPr id="651" name="Google Shape;651;p89"/>
          <p:cNvPicPr preferRelativeResize="0"/>
          <p:nvPr/>
        </p:nvPicPr>
        <p:blipFill>
          <a:blip r:embed="rId6">
            <a:alphaModFix/>
          </a:blip>
          <a:stretch>
            <a:fillRect/>
          </a:stretch>
        </p:blipFill>
        <p:spPr>
          <a:xfrm>
            <a:off x="4770575" y="1798600"/>
            <a:ext cx="2479527" cy="381475"/>
          </a:xfrm>
          <a:prstGeom prst="rect">
            <a:avLst/>
          </a:prstGeom>
          <a:noFill/>
          <a:ln>
            <a:noFill/>
          </a:ln>
        </p:spPr>
      </p:pic>
      <p:sp>
        <p:nvSpPr>
          <p:cNvPr id="652" name="Google Shape;652;p89"/>
          <p:cNvSpPr txBox="1"/>
          <p:nvPr/>
        </p:nvSpPr>
        <p:spPr>
          <a:xfrm>
            <a:off x="3480550" y="1798600"/>
            <a:ext cx="21876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Attention score: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9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 Encoder </a:t>
            </a:r>
            <a:endParaRPr/>
          </a:p>
        </p:txBody>
      </p:sp>
      <p:sp>
        <p:nvSpPr>
          <p:cNvPr id="658" name="Google Shape;658;p9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9" name="Google Shape;659;p90"/>
          <p:cNvPicPr preferRelativeResize="0"/>
          <p:nvPr/>
        </p:nvPicPr>
        <p:blipFill rotWithShape="1">
          <a:blip r:embed="rId3">
            <a:alphaModFix/>
          </a:blip>
          <a:srcRect b="25887" l="0" r="0" t="0"/>
          <a:stretch/>
        </p:blipFill>
        <p:spPr>
          <a:xfrm>
            <a:off x="1065400" y="1839850"/>
            <a:ext cx="7013600" cy="16345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1"/>
          <p:cNvSpPr txBox="1"/>
          <p:nvPr>
            <p:ph type="title"/>
          </p:nvPr>
        </p:nvSpPr>
        <p:spPr>
          <a:xfrm>
            <a:off x="353650" y="433163"/>
            <a:ext cx="1729200" cy="13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 Meaning Decoder</a:t>
            </a:r>
            <a:endParaRPr/>
          </a:p>
        </p:txBody>
      </p:sp>
      <p:sp>
        <p:nvSpPr>
          <p:cNvPr id="665" name="Google Shape;665;p91"/>
          <p:cNvSpPr txBox="1"/>
          <p:nvPr>
            <p:ph idx="1" type="body"/>
          </p:nvPr>
        </p:nvSpPr>
        <p:spPr>
          <a:xfrm>
            <a:off x="819150" y="1990725"/>
            <a:ext cx="3987000" cy="95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LSTM with attention mechanism</a:t>
            </a:r>
            <a:endParaRPr sz="1600"/>
          </a:p>
          <a:p>
            <a:pPr indent="-330200" lvl="0" marL="457200" rtl="0" algn="l">
              <a:spcBef>
                <a:spcPts val="0"/>
              </a:spcBef>
              <a:spcAft>
                <a:spcPts val="0"/>
              </a:spcAft>
              <a:buSzPts val="1600"/>
              <a:buChar char="●"/>
            </a:pPr>
            <a:r>
              <a:rPr lang="en" sz="1600"/>
              <a:t>Hidden states</a:t>
            </a:r>
            <a:endParaRPr sz="1600"/>
          </a:p>
        </p:txBody>
      </p:sp>
      <p:pic>
        <p:nvPicPr>
          <p:cNvPr id="666" name="Google Shape;666;p91"/>
          <p:cNvPicPr preferRelativeResize="0"/>
          <p:nvPr/>
        </p:nvPicPr>
        <p:blipFill>
          <a:blip r:embed="rId3">
            <a:alphaModFix/>
          </a:blip>
          <a:stretch>
            <a:fillRect/>
          </a:stretch>
        </p:blipFill>
        <p:spPr>
          <a:xfrm>
            <a:off x="4286150" y="2203750"/>
            <a:ext cx="3056600" cy="667700"/>
          </a:xfrm>
          <a:prstGeom prst="rect">
            <a:avLst/>
          </a:prstGeom>
          <a:noFill/>
          <a:ln>
            <a:noFill/>
          </a:ln>
        </p:spPr>
      </p:pic>
      <p:pic>
        <p:nvPicPr>
          <p:cNvPr id="667" name="Google Shape;667;p91"/>
          <p:cNvPicPr preferRelativeResize="0"/>
          <p:nvPr/>
        </p:nvPicPr>
        <p:blipFill rotWithShape="1">
          <a:blip r:embed="rId4">
            <a:alphaModFix/>
          </a:blip>
          <a:srcRect b="0" l="0" r="13382" t="0"/>
          <a:stretch/>
        </p:blipFill>
        <p:spPr>
          <a:xfrm>
            <a:off x="1189275" y="2673625"/>
            <a:ext cx="3246749" cy="1302275"/>
          </a:xfrm>
          <a:prstGeom prst="rect">
            <a:avLst/>
          </a:prstGeom>
          <a:noFill/>
          <a:ln>
            <a:noFill/>
          </a:ln>
        </p:spPr>
      </p:pic>
      <p:pic>
        <p:nvPicPr>
          <p:cNvPr id="668" name="Google Shape;668;p91"/>
          <p:cNvPicPr preferRelativeResize="0"/>
          <p:nvPr/>
        </p:nvPicPr>
        <p:blipFill>
          <a:blip r:embed="rId5">
            <a:alphaModFix/>
          </a:blip>
          <a:stretch>
            <a:fillRect/>
          </a:stretch>
        </p:blipFill>
        <p:spPr>
          <a:xfrm>
            <a:off x="1352275" y="3975900"/>
            <a:ext cx="2071150" cy="306575"/>
          </a:xfrm>
          <a:prstGeom prst="rect">
            <a:avLst/>
          </a:prstGeom>
          <a:noFill/>
          <a:ln>
            <a:noFill/>
          </a:ln>
        </p:spPr>
      </p:pic>
      <p:sp>
        <p:nvSpPr>
          <p:cNvPr id="669" name="Google Shape;669;p91"/>
          <p:cNvSpPr txBox="1"/>
          <p:nvPr/>
        </p:nvSpPr>
        <p:spPr>
          <a:xfrm>
            <a:off x="4456925" y="3275000"/>
            <a:ext cx="21645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baseline="-25000" lang="en"/>
              <a:t>t−1</a:t>
            </a:r>
            <a:r>
              <a:rPr lang="en"/>
              <a:t> is the embedding of the previously predicted token</a:t>
            </a:r>
            <a:endParaRPr/>
          </a:p>
        </p:txBody>
      </p:sp>
      <p:pic>
        <p:nvPicPr>
          <p:cNvPr id="670" name="Google Shape;670;p91"/>
          <p:cNvPicPr preferRelativeResize="0"/>
          <p:nvPr/>
        </p:nvPicPr>
        <p:blipFill rotWithShape="1">
          <a:blip r:embed="rId6">
            <a:alphaModFix/>
          </a:blip>
          <a:srcRect b="25887" l="0" r="0" t="0"/>
          <a:stretch/>
        </p:blipFill>
        <p:spPr>
          <a:xfrm>
            <a:off x="1956175" y="267050"/>
            <a:ext cx="7013600" cy="163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txBox="1"/>
          <p:nvPr>
            <p:ph idx="1" type="body"/>
          </p:nvPr>
        </p:nvSpPr>
        <p:spPr>
          <a:xfrm>
            <a:off x="774900" y="928800"/>
            <a:ext cx="7594200" cy="12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Combinatory Rules</a:t>
            </a:r>
            <a:endParaRPr b="1" sz="2000"/>
          </a:p>
          <a:p>
            <a:pPr indent="0" lvl="0" marL="0" rtl="0" algn="l">
              <a:spcBef>
                <a:spcPts val="1600"/>
              </a:spcBef>
              <a:spcAft>
                <a:spcPts val="1600"/>
              </a:spcAft>
              <a:buNone/>
            </a:pPr>
            <a:r>
              <a:rPr lang="en" sz="2000"/>
              <a:t>	which describe how adjacent categories in a string can be recursively combined</a:t>
            </a:r>
            <a:endParaRPr sz="2000"/>
          </a:p>
        </p:txBody>
      </p:sp>
      <p:pic>
        <p:nvPicPr>
          <p:cNvPr id="178" name="Google Shape;178;p20"/>
          <p:cNvPicPr preferRelativeResize="0"/>
          <p:nvPr/>
        </p:nvPicPr>
        <p:blipFill>
          <a:blip r:embed="rId3">
            <a:alphaModFix/>
          </a:blip>
          <a:stretch>
            <a:fillRect/>
          </a:stretch>
        </p:blipFill>
        <p:spPr>
          <a:xfrm>
            <a:off x="1314513" y="2673575"/>
            <a:ext cx="6514975" cy="1407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2"/>
          <p:cNvSpPr txBox="1"/>
          <p:nvPr>
            <p:ph idx="1" type="body"/>
          </p:nvPr>
        </p:nvSpPr>
        <p:spPr>
          <a:xfrm>
            <a:off x="819150" y="2667850"/>
            <a:ext cx="7199700" cy="177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sketch </a:t>
            </a:r>
            <a:r>
              <a:rPr lang="en" sz="1600"/>
              <a:t>constraints</a:t>
            </a:r>
            <a:r>
              <a:rPr lang="en" sz="1600"/>
              <a:t> the decoding output.</a:t>
            </a:r>
            <a:endParaRPr sz="1600"/>
          </a:p>
          <a:p>
            <a:pPr indent="-330200" lvl="0" marL="457200" rtl="0" algn="l">
              <a:spcBef>
                <a:spcPts val="0"/>
              </a:spcBef>
              <a:spcAft>
                <a:spcPts val="0"/>
              </a:spcAft>
              <a:buSzPts val="1600"/>
              <a:buChar char="●"/>
            </a:pPr>
            <a:r>
              <a:rPr lang="en" sz="1600"/>
              <a:t>In some cases, sketch tokens will indicate what information is missing. </a:t>
            </a:r>
            <a:r>
              <a:rPr b="1" lang="en" sz="1600"/>
              <a:t>flight@1</a:t>
            </a:r>
            <a:r>
              <a:rPr lang="en" sz="1600"/>
              <a:t> in sketch</a:t>
            </a:r>
            <a:endParaRPr sz="1600"/>
          </a:p>
          <a:p>
            <a:pPr indent="-330200" lvl="0" marL="457200" rtl="0" algn="l">
              <a:spcBef>
                <a:spcPts val="0"/>
              </a:spcBef>
              <a:spcAft>
                <a:spcPts val="0"/>
              </a:spcAft>
              <a:buSzPts val="1600"/>
              <a:buChar char="●"/>
            </a:pPr>
            <a:r>
              <a:rPr lang="en" sz="1600"/>
              <a:t>Type information in sketches can be used to constrain generation. In Table 1, sketch token “NUMBER” specifies that a numeric token should be emitted</a:t>
            </a:r>
            <a:endParaRPr sz="1600"/>
          </a:p>
          <a:p>
            <a:pPr indent="-311150" lvl="0" marL="457200" rtl="0" algn="l">
              <a:spcBef>
                <a:spcPts val="0"/>
              </a:spcBef>
              <a:spcAft>
                <a:spcPts val="0"/>
              </a:spcAft>
              <a:buSzPts val="1300"/>
              <a:buChar char="●"/>
            </a:pPr>
            <a:r>
              <a:rPr lang="en" sz="1600"/>
              <a:t>For the missing details, we use the hidden vector h</a:t>
            </a:r>
            <a:r>
              <a:rPr baseline="-25000" lang="en" sz="1600"/>
              <a:t>t</a:t>
            </a:r>
            <a:r>
              <a:rPr lang="en" sz="1600"/>
              <a:t> to compute p (y</a:t>
            </a:r>
            <a:r>
              <a:rPr baseline="-25000" lang="en" sz="1500"/>
              <a:t>t</a:t>
            </a:r>
            <a:r>
              <a:rPr lang="en" sz="1600"/>
              <a:t>|y&lt;t, x, a), analogously to Equations (7)–(10) used in sketch generations.</a:t>
            </a:r>
            <a:endParaRPr sz="1600"/>
          </a:p>
        </p:txBody>
      </p:sp>
      <p:pic>
        <p:nvPicPr>
          <p:cNvPr id="676" name="Google Shape;676;p92"/>
          <p:cNvPicPr preferRelativeResize="0"/>
          <p:nvPr/>
        </p:nvPicPr>
        <p:blipFill rotWithShape="1">
          <a:blip r:embed="rId3">
            <a:alphaModFix/>
          </a:blip>
          <a:srcRect b="0" l="0" r="0" t="4076"/>
          <a:stretch/>
        </p:blipFill>
        <p:spPr>
          <a:xfrm>
            <a:off x="819150" y="616750"/>
            <a:ext cx="7199700" cy="1886225"/>
          </a:xfrm>
          <a:prstGeom prst="rect">
            <a:avLst/>
          </a:prstGeom>
          <a:noFill/>
          <a:ln>
            <a:noFill/>
          </a:ln>
        </p:spPr>
      </p:pic>
      <p:pic>
        <p:nvPicPr>
          <p:cNvPr id="677" name="Google Shape;677;p92"/>
          <p:cNvPicPr preferRelativeResize="0"/>
          <p:nvPr/>
        </p:nvPicPr>
        <p:blipFill>
          <a:blip r:embed="rId4">
            <a:alphaModFix/>
          </a:blip>
          <a:stretch>
            <a:fillRect/>
          </a:stretch>
        </p:blipFill>
        <p:spPr>
          <a:xfrm>
            <a:off x="3596900" y="3269975"/>
            <a:ext cx="5072576" cy="3879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93"/>
          <p:cNvSpPr txBox="1"/>
          <p:nvPr>
            <p:ph idx="1" type="body"/>
          </p:nvPr>
        </p:nvSpPr>
        <p:spPr>
          <a:xfrm>
            <a:off x="819150" y="2350650"/>
            <a:ext cx="7505700" cy="208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The model’s training objective is to maximize the log likelihood of the generated meaning representations given natural language expressions</a:t>
            </a:r>
            <a:endParaRPr sz="2400"/>
          </a:p>
        </p:txBody>
      </p:sp>
      <p:pic>
        <p:nvPicPr>
          <p:cNvPr id="683" name="Google Shape;683;p93"/>
          <p:cNvPicPr preferRelativeResize="0"/>
          <p:nvPr/>
        </p:nvPicPr>
        <p:blipFill>
          <a:blip r:embed="rId3">
            <a:alphaModFix/>
          </a:blip>
          <a:stretch>
            <a:fillRect/>
          </a:stretch>
        </p:blipFill>
        <p:spPr>
          <a:xfrm>
            <a:off x="1373363" y="668625"/>
            <a:ext cx="6243925" cy="1604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9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to Source Code</a:t>
            </a:r>
            <a:endParaRPr/>
          </a:p>
        </p:txBody>
      </p:sp>
      <p:sp>
        <p:nvSpPr>
          <p:cNvPr id="689" name="Google Shape;689;p94"/>
          <p:cNvSpPr txBox="1"/>
          <p:nvPr>
            <p:ph idx="1" type="body"/>
          </p:nvPr>
        </p:nvSpPr>
        <p:spPr>
          <a:xfrm>
            <a:off x="819150" y="2714675"/>
            <a:ext cx="7505700" cy="1647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DJANGO: a dataset built upon the Python code of the Django library. 16000 training, 1000 development, and 1805 test instances.</a:t>
            </a:r>
            <a:endParaRPr sz="1700"/>
          </a:p>
          <a:p>
            <a:pPr indent="-336550" lvl="0" marL="457200" rtl="0" algn="l">
              <a:spcBef>
                <a:spcPts val="0"/>
              </a:spcBef>
              <a:spcAft>
                <a:spcPts val="0"/>
              </a:spcAft>
              <a:buSzPts val="1700"/>
              <a:buChar char="●"/>
            </a:pPr>
            <a:r>
              <a:rPr lang="en" sz="1700"/>
              <a:t>Tokenized the code using built-in lexical scanner of Python. </a:t>
            </a:r>
            <a:endParaRPr sz="1700"/>
          </a:p>
          <a:p>
            <a:pPr indent="-336550" lvl="0" marL="457200" rtl="0" algn="l">
              <a:spcBef>
                <a:spcPts val="0"/>
              </a:spcBef>
              <a:spcAft>
                <a:spcPts val="0"/>
              </a:spcAft>
              <a:buSzPts val="1700"/>
              <a:buChar char="●"/>
            </a:pPr>
            <a:r>
              <a:rPr lang="en" sz="1700"/>
              <a:t>Handled out-of-vocabulary (OOV) tokens (e.g., variable names, and numbers) with a copying mechanism, which allows the fine meaning decoder to directly copy tokens from the input.</a:t>
            </a:r>
            <a:endParaRPr sz="1700"/>
          </a:p>
        </p:txBody>
      </p:sp>
      <p:pic>
        <p:nvPicPr>
          <p:cNvPr id="690" name="Google Shape;690;p94"/>
          <p:cNvPicPr preferRelativeResize="0"/>
          <p:nvPr/>
        </p:nvPicPr>
        <p:blipFill>
          <a:blip r:embed="rId3">
            <a:alphaModFix/>
          </a:blip>
          <a:stretch>
            <a:fillRect/>
          </a:stretch>
        </p:blipFill>
        <p:spPr>
          <a:xfrm>
            <a:off x="172500" y="1762125"/>
            <a:ext cx="8799000" cy="7393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pic>
        <p:nvPicPr>
          <p:cNvPr id="695" name="Google Shape;695;p95"/>
          <p:cNvPicPr preferRelativeResize="0"/>
          <p:nvPr/>
        </p:nvPicPr>
        <p:blipFill>
          <a:blip r:embed="rId3">
            <a:alphaModFix/>
          </a:blip>
          <a:stretch>
            <a:fillRect/>
          </a:stretch>
        </p:blipFill>
        <p:spPr>
          <a:xfrm>
            <a:off x="920850" y="2128750"/>
            <a:ext cx="7086600" cy="2552700"/>
          </a:xfrm>
          <a:prstGeom prst="rect">
            <a:avLst/>
          </a:prstGeom>
          <a:noFill/>
          <a:ln>
            <a:noFill/>
          </a:ln>
        </p:spPr>
      </p:pic>
      <p:sp>
        <p:nvSpPr>
          <p:cNvPr id="696" name="Google Shape;696;p95"/>
          <p:cNvSpPr txBox="1"/>
          <p:nvPr>
            <p:ph idx="1" type="body"/>
          </p:nvPr>
        </p:nvSpPr>
        <p:spPr>
          <a:xfrm>
            <a:off x="711300" y="742450"/>
            <a:ext cx="7505700" cy="13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100"/>
              <a:t>Copying Mechanism: </a:t>
            </a:r>
            <a:r>
              <a:rPr lang="en" sz="2100"/>
              <a:t>Learnt a copying gate </a:t>
            </a:r>
            <a:r>
              <a:rPr lang="en" sz="2100">
                <a:solidFill>
                  <a:srgbClr val="233A44"/>
                </a:solidFill>
              </a:rPr>
              <a:t>g</a:t>
            </a:r>
            <a:r>
              <a:rPr baseline="-25000" lang="en" sz="2100">
                <a:solidFill>
                  <a:srgbClr val="233A44"/>
                </a:solidFill>
              </a:rPr>
              <a:t>t</a:t>
            </a:r>
            <a:r>
              <a:rPr lang="en" sz="2100">
                <a:solidFill>
                  <a:srgbClr val="233A44"/>
                </a:solidFill>
              </a:rPr>
              <a:t> ∈ [0, 1] to decide whether y</a:t>
            </a:r>
            <a:r>
              <a:rPr baseline="-25000" lang="en" sz="2100">
                <a:solidFill>
                  <a:srgbClr val="233A44"/>
                </a:solidFill>
              </a:rPr>
              <a:t>t</a:t>
            </a:r>
            <a:r>
              <a:rPr lang="en" sz="2100">
                <a:solidFill>
                  <a:srgbClr val="233A44"/>
                </a:solidFill>
              </a:rPr>
              <a:t> should be copied from the input or generated from the vocabulary.</a:t>
            </a:r>
            <a:endParaRPr sz="2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2" name="Google Shape;702;p96"/>
          <p:cNvPicPr preferRelativeResize="0"/>
          <p:nvPr/>
        </p:nvPicPr>
        <p:blipFill>
          <a:blip r:embed="rId3">
            <a:alphaModFix/>
          </a:blip>
          <a:stretch>
            <a:fillRect/>
          </a:stretch>
        </p:blipFill>
        <p:spPr>
          <a:xfrm>
            <a:off x="4214425" y="500375"/>
            <a:ext cx="4873751" cy="4190200"/>
          </a:xfrm>
          <a:prstGeom prst="rect">
            <a:avLst/>
          </a:prstGeom>
          <a:noFill/>
          <a:ln>
            <a:noFill/>
          </a:ln>
        </p:spPr>
      </p:pic>
      <p:pic>
        <p:nvPicPr>
          <p:cNvPr id="703" name="Google Shape;703;p96"/>
          <p:cNvPicPr preferRelativeResize="0"/>
          <p:nvPr/>
        </p:nvPicPr>
        <p:blipFill>
          <a:blip r:embed="rId4">
            <a:alphaModFix/>
          </a:blip>
          <a:stretch>
            <a:fillRect/>
          </a:stretch>
        </p:blipFill>
        <p:spPr>
          <a:xfrm>
            <a:off x="228600" y="547976"/>
            <a:ext cx="4257674" cy="41426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709" name="Google Shape;709;p97"/>
          <p:cNvSpPr txBox="1"/>
          <p:nvPr>
            <p:ph idx="1" type="body"/>
          </p:nvPr>
        </p:nvSpPr>
        <p:spPr>
          <a:xfrm>
            <a:off x="819150" y="1609725"/>
            <a:ext cx="7505700" cy="2448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Sketches</a:t>
            </a:r>
            <a:endParaRPr sz="1900"/>
          </a:p>
          <a:p>
            <a:pPr indent="-336550" lvl="1" marL="914400" rtl="0" algn="l">
              <a:spcBef>
                <a:spcPts val="0"/>
              </a:spcBef>
              <a:spcAft>
                <a:spcPts val="0"/>
              </a:spcAft>
              <a:buSzPts val="1700"/>
              <a:buChar char="○"/>
            </a:pPr>
            <a:r>
              <a:rPr lang="en" sz="1700"/>
              <a:t>Abstract away from low-level information such as arguments and variable names</a:t>
            </a:r>
            <a:endParaRPr sz="1700"/>
          </a:p>
          <a:p>
            <a:pPr indent="-336550" lvl="1" marL="914400" rtl="0" algn="l">
              <a:spcBef>
                <a:spcPts val="0"/>
              </a:spcBef>
              <a:spcAft>
                <a:spcPts val="0"/>
              </a:spcAft>
              <a:buSzPts val="1700"/>
              <a:buChar char="○"/>
            </a:pPr>
            <a:r>
              <a:rPr lang="en" sz="1700"/>
              <a:t>Predict missing details in order to obtain full meaning representations</a:t>
            </a:r>
            <a:endParaRPr sz="1700"/>
          </a:p>
          <a:p>
            <a:pPr indent="-349250" lvl="0" marL="457200" rtl="0" algn="l">
              <a:spcBef>
                <a:spcPts val="0"/>
              </a:spcBef>
              <a:spcAft>
                <a:spcPts val="0"/>
              </a:spcAft>
              <a:buSzPts val="1900"/>
              <a:buChar char="●"/>
            </a:pPr>
            <a:r>
              <a:rPr lang="en" sz="1900"/>
              <a:t>Easily adapt to and improve performance across different domains and tasks.</a:t>
            </a:r>
            <a:endParaRPr sz="17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715" name="Google Shape;715;p98"/>
          <p:cNvSpPr txBox="1"/>
          <p:nvPr>
            <p:ph idx="1" type="body"/>
          </p:nvPr>
        </p:nvSpPr>
        <p:spPr>
          <a:xfrm>
            <a:off x="819150" y="16755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Can you think of other cases where sketches have importance?</a:t>
            </a:r>
            <a:endParaRPr sz="2000"/>
          </a:p>
          <a:p>
            <a:pPr indent="0" lvl="0" marL="0" rtl="0" algn="l">
              <a:spcBef>
                <a:spcPts val="1600"/>
              </a:spcBef>
              <a:spcAft>
                <a:spcPts val="0"/>
              </a:spcAft>
              <a:buNone/>
            </a:pPr>
            <a:r>
              <a:rPr lang="en" sz="2000"/>
              <a:t>What sentences are difficult to analysis into semantic forms?</a:t>
            </a:r>
            <a:endParaRPr sz="2000"/>
          </a:p>
          <a:p>
            <a:pPr indent="0" lvl="0" marL="0" rtl="0" algn="l">
              <a:spcBef>
                <a:spcPts val="1600"/>
              </a:spcBef>
              <a:spcAft>
                <a:spcPts val="0"/>
              </a:spcAft>
              <a:buNone/>
            </a:pPr>
            <a:r>
              <a:rPr lang="en" sz="2000"/>
              <a:t>How to deal with ambiguity?</a:t>
            </a:r>
            <a:endParaRPr sz="2000"/>
          </a:p>
          <a:p>
            <a:pPr indent="0" lvl="0" marL="0" rtl="0" algn="l">
              <a:spcBef>
                <a:spcPts val="1600"/>
              </a:spcBef>
              <a:spcAft>
                <a:spcPts val="1600"/>
              </a:spcAft>
              <a:buNone/>
            </a:pPr>
            <a:r>
              <a:rPr lang="en" sz="2000"/>
              <a:t>How to deal with </a:t>
            </a:r>
            <a:r>
              <a:rPr lang="en" sz="2000"/>
              <a:t>ungrammatical</a:t>
            </a:r>
            <a:r>
              <a:rPr lang="en" sz="2000"/>
              <a:t> sentences?</a:t>
            </a:r>
            <a:endParaRPr sz="2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r>
              <a:rPr lang="en"/>
              <a:t>s</a:t>
            </a:r>
            <a:endParaRPr/>
          </a:p>
        </p:txBody>
      </p:sp>
      <p:sp>
        <p:nvSpPr>
          <p:cNvPr id="721" name="Google Shape;721;p99"/>
          <p:cNvSpPr txBox="1"/>
          <p:nvPr>
            <p:ph idx="1" type="body"/>
          </p:nvPr>
        </p:nvSpPr>
        <p:spPr>
          <a:xfrm>
            <a:off x="783325" y="1546575"/>
            <a:ext cx="7505700" cy="28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 u="sng">
                <a:solidFill>
                  <a:schemeClr val="hlink"/>
                </a:solidFill>
                <a:latin typeface="Arial"/>
                <a:ea typeface="Arial"/>
                <a:cs typeface="Arial"/>
                <a:sym typeface="Arial"/>
                <a:hlinkClick r:id="rId3"/>
              </a:rPr>
              <a:t>David Chiang CSE 40/60657: Natural Language Processing Chapter 15</a:t>
            </a:r>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4"/>
              </a:rPr>
              <a:t>Data Recombination for Neural Semantic Parsing</a:t>
            </a:r>
            <a:endParaRPr u="sng">
              <a:solidFill>
                <a:srgbClr val="1155CC"/>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5"/>
              </a:rPr>
              <a:t>Greedy, Joint Syntactic-Semantic Parsing with Stack LSTMs</a:t>
            </a:r>
            <a:endParaRPr u="sng">
              <a:solidFill>
                <a:srgbClr val="1155CC"/>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6"/>
              </a:rPr>
              <a:t>Coarse-to-Fine Decoding for Neural Semantic Parsing</a:t>
            </a:r>
            <a:endParaRPr u="sng">
              <a:solidFill>
                <a:srgbClr val="1155CC"/>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7"/>
              </a:rPr>
              <a:t>Learning to Map Sentences to Logical Form: Structured Classification with Probabilistic Categorial Grammars</a:t>
            </a:r>
            <a:endParaRPr u="sng">
              <a:solidFill>
                <a:srgbClr val="1155CC"/>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8"/>
              </a:rPr>
              <a:t>ARK Syntactic &amp; Semantic Parsing Demo</a:t>
            </a:r>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9"/>
              </a:rPr>
              <a:t>https://www.cs.cmu.edu/~sswayamd/talks/conll16.pdf</a:t>
            </a:r>
            <a:endParaRPr/>
          </a:p>
          <a:p>
            <a:pPr indent="-311150" lvl="0" marL="457200" rtl="0" algn="l">
              <a:spcBef>
                <a:spcPts val="0"/>
              </a:spcBef>
              <a:spcAft>
                <a:spcPts val="0"/>
              </a:spcAft>
              <a:buSzPts val="1300"/>
              <a:buFont typeface="Arial"/>
              <a:buChar char="●"/>
            </a:pPr>
            <a:r>
              <a:rPr lang="en" u="sng">
                <a:solidFill>
                  <a:srgbClr val="1155CC"/>
                </a:solidFill>
                <a:latin typeface="Arial"/>
                <a:ea typeface="Arial"/>
                <a:cs typeface="Arial"/>
                <a:sym typeface="Arial"/>
                <a:hlinkClick r:id="rId10"/>
              </a:rPr>
              <a:t>https://courses.engr.illinois.edu/cs546/sp2018/Slides/Mar08_Jia.pdf</a:t>
            </a:r>
            <a:endParaRPr sz="1200">
              <a:solidFill>
                <a:srgbClr val="333333"/>
              </a:solidFill>
              <a:highlight>
                <a:srgbClr val="FFFFFF"/>
              </a:highlight>
              <a:latin typeface="Lora"/>
              <a:ea typeface="Lora"/>
              <a:cs typeface="Lora"/>
              <a:sym typeface="Lora"/>
            </a:endParaRPr>
          </a:p>
          <a:p>
            <a:pPr indent="-311150" lvl="0" marL="457200" rtl="0" algn="l">
              <a:spcBef>
                <a:spcPts val="0"/>
              </a:spcBef>
              <a:spcAft>
                <a:spcPts val="0"/>
              </a:spcAft>
              <a:buSzPts val="1300"/>
              <a:buFont typeface="Arial"/>
              <a:buChar char="●"/>
            </a:pPr>
            <a:r>
              <a:rPr lang="en" u="sng">
                <a:solidFill>
                  <a:schemeClr val="hlink"/>
                </a:solidFill>
                <a:highlight>
                  <a:srgbClr val="FFFFFF"/>
                </a:highlight>
                <a:latin typeface="Arial"/>
                <a:ea typeface="Arial"/>
                <a:cs typeface="Arial"/>
                <a:sym typeface="Arial"/>
                <a:hlinkClick r:id="rId11"/>
              </a:rPr>
              <a:t>Attention and Memory in Deep Learning and NLP</a:t>
            </a:r>
            <a:endParaRPr>
              <a:solidFill>
                <a:srgbClr val="333333"/>
              </a:solidFill>
              <a:highlight>
                <a:srgbClr val="FFFFFF"/>
              </a:highlight>
              <a:latin typeface="Arial"/>
              <a:ea typeface="Arial"/>
              <a:cs typeface="Arial"/>
              <a:sym typeface="Arial"/>
            </a:endParaRPr>
          </a:p>
          <a:p>
            <a:pPr indent="0" lvl="0" marL="457200" rtl="0" algn="l">
              <a:spcBef>
                <a:spcPts val="0"/>
              </a:spcBef>
              <a:spcAft>
                <a:spcPts val="0"/>
              </a:spcAft>
              <a:buNone/>
            </a:pPr>
            <a:r>
              <a:t/>
            </a:r>
            <a:endParaRPr u="sng">
              <a:solidFill>
                <a:srgbClr val="1155CC"/>
              </a:solidFill>
              <a:latin typeface="Arial"/>
              <a:ea typeface="Arial"/>
              <a:cs typeface="Arial"/>
              <a:sym typeface="Arial"/>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a:p>
            <a:pPr indent="0" lvl="0" marL="0" rtl="0" algn="l">
              <a:spcBef>
                <a:spcPts val="600"/>
              </a:spcBef>
              <a:spcAft>
                <a:spcPts val="0"/>
              </a:spcAft>
              <a:buNone/>
            </a:pPr>
            <a:r>
              <a:t/>
            </a:r>
            <a:endParaRPr b="1" sz="1000">
              <a:solidFill>
                <a:srgbClr val="000000"/>
              </a:solidFill>
              <a:latin typeface="Arial"/>
              <a:ea typeface="Arial"/>
              <a:cs typeface="Arial"/>
              <a:sym typeface="Arial"/>
            </a:endParaRPr>
          </a:p>
          <a:p>
            <a:pPr indent="0" lvl="0" marL="0" rtl="0" algn="l">
              <a:lnSpc>
                <a:spcPct val="100000"/>
              </a:lnSpc>
              <a:spcBef>
                <a:spcPts val="600"/>
              </a:spcBef>
              <a:spcAft>
                <a:spcPts val="0"/>
              </a:spcAft>
              <a:buNone/>
            </a:pPr>
            <a:r>
              <a:t/>
            </a:r>
            <a:endParaRPr sz="6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pic>
        <p:nvPicPr>
          <p:cNvPr id="726" name="Google Shape;726;p100"/>
          <p:cNvPicPr preferRelativeResize="0"/>
          <p:nvPr/>
        </p:nvPicPr>
        <p:blipFill>
          <a:blip r:embed="rId3">
            <a:alphaModFix/>
          </a:blip>
          <a:stretch>
            <a:fillRect/>
          </a:stretch>
        </p:blipFill>
        <p:spPr>
          <a:xfrm>
            <a:off x="3265975" y="218075"/>
            <a:ext cx="2133550" cy="480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1"/>
          <p:cNvPicPr preferRelativeResize="0"/>
          <p:nvPr/>
        </p:nvPicPr>
        <p:blipFill>
          <a:blip r:embed="rId3">
            <a:alphaModFix/>
          </a:blip>
          <a:stretch>
            <a:fillRect/>
          </a:stretch>
        </p:blipFill>
        <p:spPr>
          <a:xfrm>
            <a:off x="202338" y="1727375"/>
            <a:ext cx="8739325" cy="201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